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handoutMasterIdLst>
    <p:handoutMasterId r:id="rId32"/>
  </p:handoutMasterIdLst>
  <p:sldIdLst>
    <p:sldId id="285" r:id="rId2"/>
    <p:sldId id="376" r:id="rId3"/>
    <p:sldId id="276" r:id="rId4"/>
    <p:sldId id="326" r:id="rId5"/>
    <p:sldId id="384" r:id="rId6"/>
    <p:sldId id="298" r:id="rId7"/>
    <p:sldId id="302" r:id="rId8"/>
    <p:sldId id="303" r:id="rId9"/>
    <p:sldId id="327" r:id="rId10"/>
    <p:sldId id="305" r:id="rId11"/>
    <p:sldId id="306" r:id="rId12"/>
    <p:sldId id="307" r:id="rId13"/>
    <p:sldId id="308" r:id="rId14"/>
    <p:sldId id="309" r:id="rId15"/>
    <p:sldId id="311" r:id="rId16"/>
    <p:sldId id="312" r:id="rId17"/>
    <p:sldId id="313" r:id="rId18"/>
    <p:sldId id="314" r:id="rId19"/>
    <p:sldId id="316" r:id="rId20"/>
    <p:sldId id="317" r:id="rId21"/>
    <p:sldId id="318" r:id="rId22"/>
    <p:sldId id="321" r:id="rId23"/>
    <p:sldId id="319" r:id="rId24"/>
    <p:sldId id="323" r:id="rId25"/>
    <p:sldId id="324" r:id="rId26"/>
    <p:sldId id="325" r:id="rId27"/>
    <p:sldId id="331" r:id="rId28"/>
    <p:sldId id="332" r:id="rId29"/>
    <p:sldId id="300" r:id="rId30"/>
  </p:sldIdLst>
  <p:sldSz cx="9144000" cy="5143500" type="screen16x9"/>
  <p:notesSz cx="7010400" cy="9296400"/>
  <p:embeddedFontLst>
    <p:embeddedFont>
      <p:font typeface="Century Gothic" panose="020B0502020202020204" pitchFamily="34" charset="0"/>
      <p:regular r:id="rId33"/>
      <p:bold r:id="rId34"/>
      <p:italic r:id="rId35"/>
      <p:boldItalic r:id="rId36"/>
    </p:embeddedFont>
    <p:embeddedFont>
      <p:font typeface="Raleway" panose="020B0604020202020204" charset="0"/>
      <p:regular r:id="rId37"/>
      <p:bold r:id="rId38"/>
      <p:italic r:id="rId39"/>
      <p:boldItalic r:id="rId40"/>
    </p:embeddedFont>
    <p:embeddedFont>
      <p:font typeface="Roboto" panose="020B060402020202020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E55"/>
    <a:srgbClr val="1A1654"/>
    <a:srgbClr val="3E417F"/>
    <a:srgbClr val="3F3B6F"/>
    <a:srgbClr val="584E40"/>
    <a:srgbClr val="463E7A"/>
    <a:srgbClr val="221961"/>
    <a:srgbClr val="19274C"/>
    <a:srgbClr val="2C32A4"/>
    <a:srgbClr val="0018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6A3918-D0D5-43C6-A367-D20205DB3598}">
  <a:tblStyle styleId="{EE6A3918-D0D5-43C6-A367-D20205DB359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7E57D1-9947-457B-BA64-79E7FEAE83FF}" styleName="Table_1">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3" autoAdjust="0"/>
    <p:restoredTop sz="94660"/>
  </p:normalViewPr>
  <p:slideViewPr>
    <p:cSldViewPr snapToGrid="0">
      <p:cViewPr varScale="1">
        <p:scale>
          <a:sx n="150" d="100"/>
          <a:sy n="150" d="100"/>
        </p:scale>
        <p:origin x="492" y="13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9" d="100"/>
          <a:sy n="89" d="100"/>
        </p:scale>
        <p:origin x="375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251A5E-802B-4805-87FE-003EE82D2BDB}"/>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864462-3D31-4AAE-95C9-58E7E1EA072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D33BBF1-F5DE-46CE-9D59-7BCB1C21B2C3}" type="datetimeFigureOut">
              <a:rPr lang="en-US" smtClean="0"/>
              <a:t>4/7/2021</a:t>
            </a:fld>
            <a:endParaRPr lang="en-US"/>
          </a:p>
        </p:txBody>
      </p:sp>
      <p:sp>
        <p:nvSpPr>
          <p:cNvPr id="4" name="Footer Placeholder 3">
            <a:extLst>
              <a:ext uri="{FF2B5EF4-FFF2-40B4-BE49-F238E27FC236}">
                <a16:creationId xmlns:a16="http://schemas.microsoft.com/office/drawing/2014/main" id="{AF390857-16AC-4E8A-9866-BC13C36CB709}"/>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26582D7-631C-4913-9CE3-5483F523414A}"/>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F64D0E3-1D53-47B3-BDD2-8920E6ABBA0B}" type="slidenum">
              <a:rPr lang="en-US" smtClean="0"/>
              <a:t>‹#›</a:t>
            </a:fld>
            <a:endParaRPr lang="en-US"/>
          </a:p>
        </p:txBody>
      </p:sp>
    </p:spTree>
    <p:extLst>
      <p:ext uri="{BB962C8B-B14F-4D97-AF65-F5344CB8AC3E}">
        <p14:creationId xmlns:p14="http://schemas.microsoft.com/office/powerpoint/2010/main" val="957364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lstStyle>
            <a:lvl1pPr lvl="0">
              <a:spcBef>
                <a:spcPts val="0"/>
              </a:spcBef>
              <a:buSzPct val="127272"/>
              <a:buChar char="●"/>
              <a:defRPr sz="1100"/>
            </a:lvl1pPr>
            <a:lvl2pPr lvl="1">
              <a:spcBef>
                <a:spcPts val="0"/>
              </a:spcBef>
              <a:buSzPct val="127272"/>
              <a:buChar char="○"/>
              <a:defRPr sz="1100"/>
            </a:lvl2pPr>
            <a:lvl3pPr lvl="2">
              <a:spcBef>
                <a:spcPts val="0"/>
              </a:spcBef>
              <a:buSzPct val="127272"/>
              <a:buChar char="■"/>
              <a:defRPr sz="1100"/>
            </a:lvl3pPr>
            <a:lvl4pPr lvl="3">
              <a:spcBef>
                <a:spcPts val="0"/>
              </a:spcBef>
              <a:buSzPct val="127272"/>
              <a:buChar char="●"/>
              <a:defRPr sz="1100"/>
            </a:lvl4pPr>
            <a:lvl5pPr lvl="4">
              <a:spcBef>
                <a:spcPts val="0"/>
              </a:spcBef>
              <a:buSzPct val="127272"/>
              <a:buChar char="○"/>
              <a:defRPr sz="1100"/>
            </a:lvl5pPr>
            <a:lvl6pPr lvl="5">
              <a:spcBef>
                <a:spcPts val="0"/>
              </a:spcBef>
              <a:buSzPct val="127272"/>
              <a:buChar char="■"/>
              <a:defRPr sz="1100"/>
            </a:lvl6pPr>
            <a:lvl7pPr lvl="6">
              <a:spcBef>
                <a:spcPts val="0"/>
              </a:spcBef>
              <a:buSzPct val="127272"/>
              <a:buChar char="●"/>
              <a:defRPr sz="1100"/>
            </a:lvl7pPr>
            <a:lvl8pPr lvl="7">
              <a:spcBef>
                <a:spcPts val="0"/>
              </a:spcBef>
              <a:buSzPct val="127272"/>
              <a:buChar char="○"/>
              <a:defRPr sz="1100"/>
            </a:lvl8pPr>
            <a:lvl9pPr lvl="8">
              <a:spcBef>
                <a:spcPts val="0"/>
              </a:spcBef>
              <a:buSzPct val="127272"/>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dirty="0"/>
          </a:p>
        </p:txBody>
      </p:sp>
    </p:spTree>
    <p:extLst>
      <p:ext uri="{BB962C8B-B14F-4D97-AF65-F5344CB8AC3E}">
        <p14:creationId xmlns:p14="http://schemas.microsoft.com/office/powerpoint/2010/main" val="3225090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EC862F-9907-4F3C-9FA3-31FDAFE74C97}"/>
              </a:ext>
            </a:extLst>
          </p:cNvPr>
          <p:cNvPicPr>
            <a:picLocks noChangeAspect="1"/>
          </p:cNvPicPr>
          <p:nvPr userDrawn="1"/>
        </p:nvPicPr>
        <p:blipFill>
          <a:blip r:embed="rId2"/>
          <a:stretch>
            <a:fillRect/>
          </a:stretch>
        </p:blipFill>
        <p:spPr>
          <a:xfrm>
            <a:off x="-13648" y="0"/>
            <a:ext cx="9305655" cy="5239264"/>
          </a:xfrm>
          <a:prstGeom prst="rect">
            <a:avLst/>
          </a:prstGeom>
        </p:spPr>
      </p:pic>
      <p:sp>
        <p:nvSpPr>
          <p:cNvPr id="11" name="TextBox 10">
            <a:extLst>
              <a:ext uri="{FF2B5EF4-FFF2-40B4-BE49-F238E27FC236}">
                <a16:creationId xmlns:a16="http://schemas.microsoft.com/office/drawing/2014/main" id="{F0BCC39B-D16F-460A-B4B5-A41FD872DBDD}"/>
              </a:ext>
            </a:extLst>
          </p:cNvPr>
          <p:cNvSpPr txBox="1"/>
          <p:nvPr userDrawn="1"/>
        </p:nvSpPr>
        <p:spPr>
          <a:xfrm>
            <a:off x="178982" y="1979461"/>
            <a:ext cx="1533812" cy="954107"/>
          </a:xfrm>
          <a:prstGeom prst="rect">
            <a:avLst/>
          </a:prstGeom>
          <a:noFill/>
        </p:spPr>
        <p:txBody>
          <a:bodyPr wrap="square" rtlCol="0">
            <a:spAutoFit/>
          </a:bodyPr>
          <a:lstStyle/>
          <a:p>
            <a:r>
              <a:rPr lang="en-US" dirty="0">
                <a:solidFill>
                  <a:schemeClr val="tx1"/>
                </a:solidFill>
                <a:latin typeface="Raleway" panose="020B0503030101060003" pitchFamily="34" charset="0"/>
                <a:ea typeface="Roboto" panose="020B0604020202020204" charset="0"/>
              </a:rPr>
              <a:t>Presented By:</a:t>
            </a:r>
          </a:p>
          <a:p>
            <a:endParaRPr lang="en-US" dirty="0">
              <a:latin typeface="Raleway" panose="020B0503030101060003" pitchFamily="34" charset="0"/>
              <a:ea typeface="Roboto" panose="020B0604020202020204" charset="0"/>
            </a:endParaRPr>
          </a:p>
          <a:p>
            <a:endParaRPr lang="en-US" dirty="0">
              <a:latin typeface="Raleway" panose="020B0503030101060003" pitchFamily="34" charset="0"/>
              <a:ea typeface="Roboto" panose="020B0604020202020204" charset="0"/>
            </a:endParaRPr>
          </a:p>
          <a:p>
            <a:endParaRPr lang="en-US" dirty="0">
              <a:latin typeface="Raleway" panose="020B0503030101060003" pitchFamily="34" charset="0"/>
              <a:ea typeface="Roboto" panose="020B0604020202020204" charset="0"/>
            </a:endParaRPr>
          </a:p>
        </p:txBody>
      </p:sp>
      <p:cxnSp>
        <p:nvCxnSpPr>
          <p:cNvPr id="12" name="Straight Connector 11">
            <a:extLst>
              <a:ext uri="{FF2B5EF4-FFF2-40B4-BE49-F238E27FC236}">
                <a16:creationId xmlns:a16="http://schemas.microsoft.com/office/drawing/2014/main" id="{100FF7C2-16ED-4646-80B7-A7219C98072A}"/>
              </a:ext>
            </a:extLst>
          </p:cNvPr>
          <p:cNvCxnSpPr>
            <a:cxnSpLocks/>
          </p:cNvCxnSpPr>
          <p:nvPr userDrawn="1"/>
        </p:nvCxnSpPr>
        <p:spPr>
          <a:xfrm>
            <a:off x="2612399" y="4859051"/>
            <a:ext cx="0" cy="2844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DABF16-B127-4FDD-BF6C-B0D8852ABC8F}"/>
              </a:ext>
            </a:extLst>
          </p:cNvPr>
          <p:cNvCxnSpPr>
            <a:cxnSpLocks/>
          </p:cNvCxnSpPr>
          <p:nvPr userDrawn="1"/>
        </p:nvCxnSpPr>
        <p:spPr>
          <a:xfrm>
            <a:off x="6295794" y="4859051"/>
            <a:ext cx="0" cy="3077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7">
            <a:extLst>
              <a:ext uri="{FF2B5EF4-FFF2-40B4-BE49-F238E27FC236}">
                <a16:creationId xmlns:a16="http://schemas.microsoft.com/office/drawing/2014/main" id="{9DDACDA6-2549-4ED8-9BA0-D449F6A03AA5}"/>
              </a:ext>
            </a:extLst>
          </p:cNvPr>
          <p:cNvSpPr>
            <a:spLocks noGrp="1"/>
          </p:cNvSpPr>
          <p:nvPr>
            <p:ph type="title"/>
          </p:nvPr>
        </p:nvSpPr>
        <p:spPr>
          <a:xfrm>
            <a:off x="129339" y="382922"/>
            <a:ext cx="7886700" cy="993775"/>
          </a:xfrm>
          <a:prstGeom prst="rect">
            <a:avLst/>
          </a:prstGeom>
        </p:spPr>
        <p:txBody>
          <a:bodyPr/>
          <a:lstStyle>
            <a:lvl1pPr>
              <a:defRPr>
                <a:solidFill>
                  <a:schemeClr val="accent1">
                    <a:lumMod val="75000"/>
                  </a:schemeClr>
                </a:solidFill>
                <a:latin typeface="Century Gothic" panose="020B0502020202020204" pitchFamily="34" charset="0"/>
              </a:defRPr>
            </a:lvl1pPr>
          </a:lstStyle>
          <a:p>
            <a:r>
              <a:rPr lang="en-US" dirty="0"/>
              <a:t>Click to edit Master title style</a:t>
            </a:r>
          </a:p>
        </p:txBody>
      </p:sp>
      <p:sp>
        <p:nvSpPr>
          <p:cNvPr id="22" name="Text Placeholder 21">
            <a:extLst>
              <a:ext uri="{FF2B5EF4-FFF2-40B4-BE49-F238E27FC236}">
                <a16:creationId xmlns:a16="http://schemas.microsoft.com/office/drawing/2014/main" id="{38A09D5B-EC57-4692-9564-4C616BD0E48F}"/>
              </a:ext>
            </a:extLst>
          </p:cNvPr>
          <p:cNvSpPr>
            <a:spLocks noGrp="1"/>
          </p:cNvSpPr>
          <p:nvPr>
            <p:ph type="body" sz="quarter" idx="10"/>
          </p:nvPr>
        </p:nvSpPr>
        <p:spPr>
          <a:xfrm>
            <a:off x="178982" y="2289300"/>
            <a:ext cx="2495550" cy="692150"/>
          </a:xfrm>
          <a:prstGeom prst="rect">
            <a:avLst/>
          </a:prstGeom>
        </p:spPr>
        <p:txBody>
          <a:bodyPr/>
          <a:lstStyle>
            <a:lvl1pPr>
              <a:defRPr sz="1200">
                <a:solidFill>
                  <a:schemeClr val="accent1">
                    <a:lumMod val="75000"/>
                  </a:schemeClr>
                </a:solidFill>
                <a:latin typeface="Century Gothic" panose="020B0502020202020204" pitchFamily="34" charset="0"/>
              </a:defRPr>
            </a:lvl1pPr>
          </a:lstStyle>
          <a:p>
            <a:pPr lvl="0"/>
            <a:r>
              <a:rPr lang="en-US" dirty="0"/>
              <a:t>Edit Master text styles</a:t>
            </a:r>
          </a:p>
        </p:txBody>
      </p:sp>
    </p:spTree>
    <p:extLst>
      <p:ext uri="{BB962C8B-B14F-4D97-AF65-F5344CB8AC3E}">
        <p14:creationId xmlns:p14="http://schemas.microsoft.com/office/powerpoint/2010/main" val="1887209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E0599-08A7-467C-8097-0F76358BF93E}"/>
              </a:ext>
            </a:extLst>
          </p:cNvPr>
          <p:cNvPicPr>
            <a:picLocks noChangeAspect="1"/>
          </p:cNvPicPr>
          <p:nvPr userDrawn="1"/>
        </p:nvPicPr>
        <p:blipFill>
          <a:blip r:embed="rId2"/>
          <a:stretch>
            <a:fillRect/>
          </a:stretch>
        </p:blipFill>
        <p:spPr>
          <a:xfrm>
            <a:off x="-42111" y="-35309"/>
            <a:ext cx="9228222" cy="5170460"/>
          </a:xfrm>
          <a:prstGeom prst="rect">
            <a:avLst/>
          </a:prstGeom>
        </p:spPr>
      </p:pic>
      <p:cxnSp>
        <p:nvCxnSpPr>
          <p:cNvPr id="6" name="Shape 146">
            <a:extLst>
              <a:ext uri="{FF2B5EF4-FFF2-40B4-BE49-F238E27FC236}">
                <a16:creationId xmlns:a16="http://schemas.microsoft.com/office/drawing/2014/main" id="{76D73D0B-88E7-4175-98C4-A1201555C4FA}"/>
              </a:ext>
            </a:extLst>
          </p:cNvPr>
          <p:cNvCxnSpPr>
            <a:cxnSpLocks/>
          </p:cNvCxnSpPr>
          <p:nvPr userDrawn="1"/>
        </p:nvCxnSpPr>
        <p:spPr>
          <a:xfrm flipH="1">
            <a:off x="391166" y="786235"/>
            <a:ext cx="7932437" cy="0"/>
          </a:xfrm>
          <a:prstGeom prst="straightConnector1">
            <a:avLst/>
          </a:prstGeom>
          <a:ln>
            <a:solidFill>
              <a:schemeClr val="accent6"/>
            </a:solidFill>
            <a:headEnd type="none" w="lg" len="lg"/>
            <a:tailEnd type="none" w="lg" len="lg"/>
          </a:ln>
        </p:spPr>
        <p:style>
          <a:lnRef idx="1">
            <a:schemeClr val="dk1"/>
          </a:lnRef>
          <a:fillRef idx="0">
            <a:schemeClr val="dk1"/>
          </a:fillRef>
          <a:effectRef idx="0">
            <a:schemeClr val="dk1"/>
          </a:effectRef>
          <a:fontRef idx="minor">
            <a:schemeClr val="tx1"/>
          </a:fontRef>
        </p:style>
      </p:cxnSp>
      <p:sp>
        <p:nvSpPr>
          <p:cNvPr id="10" name="Title 9">
            <a:extLst>
              <a:ext uri="{FF2B5EF4-FFF2-40B4-BE49-F238E27FC236}">
                <a16:creationId xmlns:a16="http://schemas.microsoft.com/office/drawing/2014/main" id="{C8A89AFD-51F6-476E-A3BF-9975BD7B9A26}"/>
              </a:ext>
            </a:extLst>
          </p:cNvPr>
          <p:cNvSpPr>
            <a:spLocks noGrp="1"/>
          </p:cNvSpPr>
          <p:nvPr>
            <p:ph type="title"/>
          </p:nvPr>
        </p:nvSpPr>
        <p:spPr>
          <a:xfrm>
            <a:off x="291766" y="289347"/>
            <a:ext cx="7886700" cy="628529"/>
          </a:xfrm>
          <a:prstGeom prst="rect">
            <a:avLst/>
          </a:prstGeom>
        </p:spPr>
        <p:txBody>
          <a:bodyPr/>
          <a:lstStyle>
            <a:lvl1pPr>
              <a:defRPr sz="2400" b="1">
                <a:solidFill>
                  <a:schemeClr val="accent1">
                    <a:lumMod val="75000"/>
                  </a:schemeClr>
                </a:solidFill>
                <a:latin typeface="Century Gothic" panose="020B0502020202020204" pitchFamily="34" charset="0"/>
              </a:defRPr>
            </a:lvl1pPr>
          </a:lstStyle>
          <a:p>
            <a:r>
              <a:rPr lang="en-US" dirty="0"/>
              <a:t>Click to edit Master title style</a:t>
            </a:r>
          </a:p>
        </p:txBody>
      </p:sp>
      <p:sp>
        <p:nvSpPr>
          <p:cNvPr id="14" name="Content Placeholder 13">
            <a:extLst>
              <a:ext uri="{FF2B5EF4-FFF2-40B4-BE49-F238E27FC236}">
                <a16:creationId xmlns:a16="http://schemas.microsoft.com/office/drawing/2014/main" id="{58B747D7-5ECB-453A-9A9A-D97BB485BD98}"/>
              </a:ext>
            </a:extLst>
          </p:cNvPr>
          <p:cNvSpPr>
            <a:spLocks noGrp="1"/>
          </p:cNvSpPr>
          <p:nvPr>
            <p:ph sz="quarter" idx="10"/>
          </p:nvPr>
        </p:nvSpPr>
        <p:spPr>
          <a:xfrm>
            <a:off x="291766" y="1010653"/>
            <a:ext cx="8599488" cy="3597275"/>
          </a:xfrm>
          <a:prstGeom prst="rect">
            <a:avLst/>
          </a:prstGeom>
        </p:spPr>
        <p:txBody>
          <a:bodyPr/>
          <a:lstStyle>
            <a:lvl1pPr>
              <a:defRPr sz="1600">
                <a:solidFill>
                  <a:schemeClr val="accent1">
                    <a:lumMod val="75000"/>
                  </a:schemeClr>
                </a:solidFill>
                <a:latin typeface="Century Gothic" panose="020B0502020202020204" pitchFamily="34" charset="0"/>
              </a:defRPr>
            </a:lvl1pPr>
          </a:lstStyle>
          <a:p>
            <a:pPr lvl="0"/>
            <a:r>
              <a:rPr lang="en-US" dirty="0"/>
              <a:t>Edit Master text styles</a:t>
            </a:r>
          </a:p>
          <a:p>
            <a:pPr lvl="1"/>
            <a:endParaRPr lang="en-US" dirty="0"/>
          </a:p>
        </p:txBody>
      </p:sp>
    </p:spTree>
    <p:extLst>
      <p:ext uri="{BB962C8B-B14F-4D97-AF65-F5344CB8AC3E}">
        <p14:creationId xmlns:p14="http://schemas.microsoft.com/office/powerpoint/2010/main" val="87839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AF320-2291-4936-912F-43E424DF88A2}"/>
              </a:ext>
            </a:extLst>
          </p:cNvPr>
          <p:cNvPicPr>
            <a:picLocks noChangeAspect="1"/>
          </p:cNvPicPr>
          <p:nvPr userDrawn="1"/>
        </p:nvPicPr>
        <p:blipFill>
          <a:blip r:embed="rId2"/>
          <a:stretch>
            <a:fillRect/>
          </a:stretch>
        </p:blipFill>
        <p:spPr>
          <a:xfrm>
            <a:off x="-42111" y="-35309"/>
            <a:ext cx="9228222" cy="5170460"/>
          </a:xfrm>
          <a:prstGeom prst="rect">
            <a:avLst/>
          </a:prstGeom>
        </p:spPr>
      </p:pic>
      <p:cxnSp>
        <p:nvCxnSpPr>
          <p:cNvPr id="4" name="Shape 146">
            <a:extLst>
              <a:ext uri="{FF2B5EF4-FFF2-40B4-BE49-F238E27FC236}">
                <a16:creationId xmlns:a16="http://schemas.microsoft.com/office/drawing/2014/main" id="{8695B7F5-68A4-4FC8-9DBA-E404D3EBB739}"/>
              </a:ext>
            </a:extLst>
          </p:cNvPr>
          <p:cNvCxnSpPr>
            <a:cxnSpLocks/>
          </p:cNvCxnSpPr>
          <p:nvPr userDrawn="1"/>
        </p:nvCxnSpPr>
        <p:spPr>
          <a:xfrm flipH="1">
            <a:off x="391166" y="786235"/>
            <a:ext cx="7932437" cy="0"/>
          </a:xfrm>
          <a:prstGeom prst="straightConnector1">
            <a:avLst/>
          </a:prstGeom>
          <a:ln>
            <a:solidFill>
              <a:schemeClr val="accent6"/>
            </a:solidFill>
            <a:headEnd type="none" w="lg" len="lg"/>
            <a:tailEnd type="none" w="lg" len="lg"/>
          </a:ln>
        </p:spPr>
        <p:style>
          <a:lnRef idx="1">
            <a:schemeClr val="dk1"/>
          </a:lnRef>
          <a:fillRef idx="0">
            <a:schemeClr val="dk1"/>
          </a:fillRef>
          <a:effectRef idx="0">
            <a:schemeClr val="dk1"/>
          </a:effectRef>
          <a:fontRef idx="minor">
            <a:schemeClr val="tx1"/>
          </a:fontRef>
        </p:style>
      </p:cxnSp>
      <p:sp>
        <p:nvSpPr>
          <p:cNvPr id="5" name="Title 9">
            <a:extLst>
              <a:ext uri="{FF2B5EF4-FFF2-40B4-BE49-F238E27FC236}">
                <a16:creationId xmlns:a16="http://schemas.microsoft.com/office/drawing/2014/main" id="{9C40AC73-8E57-4435-A14D-B2EA89ACCC34}"/>
              </a:ext>
            </a:extLst>
          </p:cNvPr>
          <p:cNvSpPr>
            <a:spLocks noGrp="1"/>
          </p:cNvSpPr>
          <p:nvPr>
            <p:ph type="title"/>
          </p:nvPr>
        </p:nvSpPr>
        <p:spPr>
          <a:xfrm>
            <a:off x="291766" y="289347"/>
            <a:ext cx="7886700" cy="628529"/>
          </a:xfrm>
          <a:prstGeom prst="rect">
            <a:avLst/>
          </a:prstGeom>
        </p:spPr>
        <p:txBody>
          <a:bodyPr/>
          <a:lstStyle>
            <a:lvl1pPr>
              <a:defRPr sz="2400" b="1">
                <a:solidFill>
                  <a:schemeClr val="accent1">
                    <a:lumMod val="75000"/>
                  </a:schemeClr>
                </a:solidFill>
                <a:latin typeface="Century Gothic" panose="020B0502020202020204" pitchFamily="34" charset="0"/>
              </a:defRPr>
            </a:lvl1pPr>
          </a:lstStyle>
          <a:p>
            <a:r>
              <a:rPr lang="en-US" dirty="0"/>
              <a:t>Click to edit Master title style</a:t>
            </a:r>
          </a:p>
        </p:txBody>
      </p:sp>
      <p:sp>
        <p:nvSpPr>
          <p:cNvPr id="8" name="Content Placeholder 7">
            <a:extLst>
              <a:ext uri="{FF2B5EF4-FFF2-40B4-BE49-F238E27FC236}">
                <a16:creationId xmlns:a16="http://schemas.microsoft.com/office/drawing/2014/main" id="{3B7C0048-2161-4A55-8A0F-296762701618}"/>
              </a:ext>
            </a:extLst>
          </p:cNvPr>
          <p:cNvSpPr>
            <a:spLocks noGrp="1"/>
          </p:cNvSpPr>
          <p:nvPr>
            <p:ph sz="quarter" idx="10"/>
          </p:nvPr>
        </p:nvSpPr>
        <p:spPr>
          <a:xfrm>
            <a:off x="292100" y="1016668"/>
            <a:ext cx="4087395" cy="3609307"/>
          </a:xfrm>
          <a:prstGeom prst="rect">
            <a:avLst/>
          </a:prstGeom>
        </p:spPr>
        <p:txBody>
          <a:bodyPr/>
          <a:lstStyle>
            <a:lvl1pPr>
              <a:defRPr sz="1600">
                <a:solidFill>
                  <a:schemeClr val="accent1">
                    <a:lumMod val="75000"/>
                  </a:schemeClr>
                </a:solidFill>
                <a:latin typeface="Century Gothic" panose="020B0502020202020204" pitchFamily="34" charset="0"/>
              </a:defRPr>
            </a:lvl1pPr>
          </a:lstStyle>
          <a:p>
            <a:pPr lvl="0"/>
            <a:r>
              <a:rPr lang="en-US" dirty="0"/>
              <a:t>Edit Master text styles</a:t>
            </a:r>
          </a:p>
        </p:txBody>
      </p:sp>
      <p:sp>
        <p:nvSpPr>
          <p:cNvPr id="12" name="Content Placeholder 7">
            <a:extLst>
              <a:ext uri="{FF2B5EF4-FFF2-40B4-BE49-F238E27FC236}">
                <a16:creationId xmlns:a16="http://schemas.microsoft.com/office/drawing/2014/main" id="{9EE682AB-018A-4DBF-8437-9CCD380C67F7}"/>
              </a:ext>
            </a:extLst>
          </p:cNvPr>
          <p:cNvSpPr>
            <a:spLocks noGrp="1"/>
          </p:cNvSpPr>
          <p:nvPr>
            <p:ph sz="quarter" idx="11"/>
          </p:nvPr>
        </p:nvSpPr>
        <p:spPr>
          <a:xfrm>
            <a:off x="4572000" y="1016668"/>
            <a:ext cx="4087395" cy="3609307"/>
          </a:xfrm>
          <a:prstGeom prst="rect">
            <a:avLst/>
          </a:prstGeom>
        </p:spPr>
        <p:txBody>
          <a:bodyPr/>
          <a:lstStyle>
            <a:lvl1pPr>
              <a:defRPr sz="1600">
                <a:solidFill>
                  <a:schemeClr val="accent1">
                    <a:lumMod val="75000"/>
                  </a:schemeClr>
                </a:solidFill>
                <a:latin typeface="Century Gothic" panose="020B0502020202020204" pitchFamily="34" charset="0"/>
              </a:defRPr>
            </a:lvl1pPr>
          </a:lstStyle>
          <a:p>
            <a:pPr lvl="0"/>
            <a:r>
              <a:rPr lang="en-US" dirty="0"/>
              <a:t>Edit Master text styles</a:t>
            </a:r>
          </a:p>
        </p:txBody>
      </p:sp>
    </p:spTree>
    <p:extLst>
      <p:ext uri="{BB962C8B-B14F-4D97-AF65-F5344CB8AC3E}">
        <p14:creationId xmlns:p14="http://schemas.microsoft.com/office/powerpoint/2010/main" val="309501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43701-B934-4A69-A5DB-CDD6AF348885}"/>
              </a:ext>
            </a:extLst>
          </p:cNvPr>
          <p:cNvPicPr>
            <a:picLocks noChangeAspect="1"/>
          </p:cNvPicPr>
          <p:nvPr userDrawn="1"/>
        </p:nvPicPr>
        <p:blipFill>
          <a:blip r:embed="rId2"/>
          <a:stretch>
            <a:fillRect/>
          </a:stretch>
        </p:blipFill>
        <p:spPr>
          <a:xfrm>
            <a:off x="-42111" y="-35309"/>
            <a:ext cx="9228222" cy="5170460"/>
          </a:xfrm>
          <a:prstGeom prst="rect">
            <a:avLst/>
          </a:prstGeom>
        </p:spPr>
      </p:pic>
    </p:spTree>
    <p:extLst>
      <p:ext uri="{BB962C8B-B14F-4D97-AF65-F5344CB8AC3E}">
        <p14:creationId xmlns:p14="http://schemas.microsoft.com/office/powerpoint/2010/main" val="1899782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nd">
    <p:spTree>
      <p:nvGrpSpPr>
        <p:cNvPr id="1" name="Shape 66"/>
        <p:cNvGrpSpPr/>
        <p:nvPr/>
      </p:nvGrpSpPr>
      <p:grpSpPr>
        <a:xfrm>
          <a:off x="0" y="0"/>
          <a:ext cx="0" cy="0"/>
          <a:chOff x="0" y="0"/>
          <a:chExt cx="0" cy="0"/>
        </a:xfrm>
      </p:grpSpPr>
      <p:pic>
        <p:nvPicPr>
          <p:cNvPr id="5" name="Picture 4">
            <a:extLst>
              <a:ext uri="{FF2B5EF4-FFF2-40B4-BE49-F238E27FC236}">
                <a16:creationId xmlns:a16="http://schemas.microsoft.com/office/drawing/2014/main" id="{F4CD9FBB-D939-4E2F-B7B7-EC767A9140A8}"/>
              </a:ext>
            </a:extLst>
          </p:cNvPr>
          <p:cNvPicPr>
            <a:picLocks noChangeAspect="1"/>
          </p:cNvPicPr>
          <p:nvPr userDrawn="1"/>
        </p:nvPicPr>
        <p:blipFill>
          <a:blip r:embed="rId2"/>
          <a:stretch>
            <a:fillRect/>
          </a:stretch>
        </p:blipFill>
        <p:spPr>
          <a:xfrm>
            <a:off x="0" y="565"/>
            <a:ext cx="9144000" cy="5142369"/>
          </a:xfrm>
          <a:prstGeom prst="rect">
            <a:avLst/>
          </a:prstGeom>
        </p:spPr>
      </p:pic>
      <p:sp>
        <p:nvSpPr>
          <p:cNvPr id="3" name="Text Placeholder 2">
            <a:extLst>
              <a:ext uri="{FF2B5EF4-FFF2-40B4-BE49-F238E27FC236}">
                <a16:creationId xmlns:a16="http://schemas.microsoft.com/office/drawing/2014/main" id="{57743B52-4D63-493A-99DB-B7C3253C360B}"/>
              </a:ext>
            </a:extLst>
          </p:cNvPr>
          <p:cNvSpPr>
            <a:spLocks noGrp="1"/>
          </p:cNvSpPr>
          <p:nvPr>
            <p:ph type="body" sz="quarter" idx="10" hasCustomPrompt="1"/>
          </p:nvPr>
        </p:nvSpPr>
        <p:spPr>
          <a:xfrm>
            <a:off x="6388100" y="2357438"/>
            <a:ext cx="2509838" cy="1690687"/>
          </a:xfrm>
          <a:prstGeom prst="rect">
            <a:avLst/>
          </a:prstGeom>
        </p:spPr>
        <p:txBody>
          <a:bodyPr/>
          <a:lstStyle>
            <a:lvl1pPr>
              <a:defRPr sz="1600" b="1">
                <a:solidFill>
                  <a:schemeClr val="accent1">
                    <a:lumMod val="75000"/>
                  </a:schemeClr>
                </a:solidFill>
                <a:latin typeface="Century Gothic" panose="020B0502020202020204" pitchFamily="34" charset="0"/>
              </a:defRPr>
            </a:lvl1pPr>
          </a:lstStyle>
          <a:p>
            <a:pPr lvl="0"/>
            <a:r>
              <a:rPr lang="en-US" dirty="0"/>
              <a:t>insert name/contact for attorney presenting</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292DAC-0C1D-4AEA-BC46-B61DFB7F51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13245BB-CAEB-48DB-B179-66EC7D9931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E8A3023-7539-4532-9D27-1A4B21B060D4}"/>
              </a:ext>
            </a:extLst>
          </p:cNvPr>
          <p:cNvSpPr>
            <a:spLocks noGrp="1" noChangeArrowheads="1"/>
          </p:cNvSpPr>
          <p:nvPr>
            <p:ph type="sldNum" sz="quarter" idx="12"/>
          </p:nvPr>
        </p:nvSpPr>
        <p:spPr>
          <a:ln/>
        </p:spPr>
        <p:txBody>
          <a:bodyPr/>
          <a:lstStyle>
            <a:lvl1pPr>
              <a:defRPr/>
            </a:lvl1pPr>
          </a:lstStyle>
          <a:p>
            <a:fld id="{7A11060C-0032-4D59-A35F-A60C51FF58C9}" type="slidenum">
              <a:rPr lang="en-US" altLang="en-US"/>
              <a:pPr/>
              <a:t>‹#›</a:t>
            </a:fld>
            <a:endParaRPr lang="en-US" altLang="en-US"/>
          </a:p>
        </p:txBody>
      </p:sp>
    </p:spTree>
    <p:extLst>
      <p:ext uri="{BB962C8B-B14F-4D97-AF65-F5344CB8AC3E}">
        <p14:creationId xmlns:p14="http://schemas.microsoft.com/office/powerpoint/2010/main" val="1338062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19500" y="4230575"/>
            <a:ext cx="5998800" cy="5988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68" name="Shape 68"/>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extLst>
      <p:ext uri="{BB962C8B-B14F-4D97-AF65-F5344CB8AC3E}">
        <p14:creationId xmlns:p14="http://schemas.microsoft.com/office/powerpoint/2010/main" val="227255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aption">
    <p:spTree>
      <p:nvGrpSpPr>
        <p:cNvPr id="1" name="Shape 66"/>
        <p:cNvGrpSpPr/>
        <p:nvPr/>
      </p:nvGrpSpPr>
      <p:grpSpPr>
        <a:xfrm>
          <a:off x="0" y="0"/>
          <a:ext cx="0" cy="0"/>
          <a:chOff x="0" y="0"/>
          <a:chExt cx="0" cy="0"/>
        </a:xfrm>
      </p:grpSpPr>
      <p:pic>
        <p:nvPicPr>
          <p:cNvPr id="4" name="Picture 3">
            <a:extLst>
              <a:ext uri="{FF2B5EF4-FFF2-40B4-BE49-F238E27FC236}">
                <a16:creationId xmlns:a16="http://schemas.microsoft.com/office/drawing/2014/main" id="{A588FFBA-CEE7-4DC0-A249-3510CD6ED502}"/>
              </a:ext>
            </a:extLst>
          </p:cNvPr>
          <p:cNvPicPr>
            <a:picLocks noChangeAspect="1"/>
          </p:cNvPicPr>
          <p:nvPr userDrawn="1"/>
        </p:nvPicPr>
        <p:blipFill rotWithShape="1">
          <a:blip r:embed="rId2"/>
          <a:srcRect l="3861" t="5594" r="33175" b="48553"/>
          <a:stretch/>
        </p:blipFill>
        <p:spPr>
          <a:xfrm>
            <a:off x="0" y="0"/>
            <a:ext cx="9144000" cy="5143500"/>
          </a:xfrm>
          <a:prstGeom prst="rect">
            <a:avLst/>
          </a:prstGeom>
        </p:spPr>
      </p:pic>
      <p:sp>
        <p:nvSpPr>
          <p:cNvPr id="68" name="Shape 68"/>
          <p:cNvSpPr txBox="1">
            <a:spLocks noGrp="1"/>
          </p:cNvSpPr>
          <p:nvPr>
            <p:ph type="sldNum" idx="12"/>
          </p:nvPr>
        </p:nvSpPr>
        <p:spPr>
          <a:xfrm>
            <a:off x="8460431" y="465119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
        <p:nvSpPr>
          <p:cNvPr id="5" name="Rectangle 4">
            <a:extLst>
              <a:ext uri="{FF2B5EF4-FFF2-40B4-BE49-F238E27FC236}">
                <a16:creationId xmlns:a16="http://schemas.microsoft.com/office/drawing/2014/main" id="{E689A1AF-15E2-4FE9-A1E2-23EF79844845}"/>
              </a:ext>
            </a:extLst>
          </p:cNvPr>
          <p:cNvSpPr/>
          <p:nvPr userDrawn="1"/>
        </p:nvSpPr>
        <p:spPr>
          <a:xfrm flipV="1">
            <a:off x="6079" y="-4643"/>
            <a:ext cx="9137921" cy="168765"/>
          </a:xfrm>
          <a:prstGeom prst="rect">
            <a:avLst/>
          </a:prstGeom>
          <a:solidFill>
            <a:srgbClr val="1A1654"/>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Raleway" panose="020B0503030101060003" pitchFamily="34" charset="0"/>
              <a:ea typeface="+mn-ea"/>
              <a:cs typeface="+mn-cs"/>
              <a:sym typeface="Arial"/>
            </a:endParaRPr>
          </a:p>
        </p:txBody>
      </p:sp>
      <p:sp>
        <p:nvSpPr>
          <p:cNvPr id="6" name="Rectangle 5">
            <a:extLst>
              <a:ext uri="{FF2B5EF4-FFF2-40B4-BE49-F238E27FC236}">
                <a16:creationId xmlns:a16="http://schemas.microsoft.com/office/drawing/2014/main" id="{8C2BEC8F-8883-4F6B-9D2F-DD658E3154AA}"/>
              </a:ext>
            </a:extLst>
          </p:cNvPr>
          <p:cNvSpPr/>
          <p:nvPr userDrawn="1"/>
        </p:nvSpPr>
        <p:spPr>
          <a:xfrm flipV="1">
            <a:off x="0" y="4957959"/>
            <a:ext cx="9144000" cy="168763"/>
          </a:xfrm>
          <a:prstGeom prst="rect">
            <a:avLst/>
          </a:prstGeom>
          <a:solidFill>
            <a:srgbClr val="1A1654"/>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Raleway" panose="020B0503030101060003" pitchFamily="34" charset="0"/>
              <a:ea typeface="+mn-ea"/>
              <a:cs typeface="+mn-cs"/>
              <a:sym typeface="Arial"/>
            </a:endParaRPr>
          </a:p>
        </p:txBody>
      </p:sp>
      <p:pic>
        <p:nvPicPr>
          <p:cNvPr id="7" name="Picture 6">
            <a:extLst>
              <a:ext uri="{FF2B5EF4-FFF2-40B4-BE49-F238E27FC236}">
                <a16:creationId xmlns:a16="http://schemas.microsoft.com/office/drawing/2014/main" id="{33101029-9576-4A93-9E2F-030208515B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552" y="4230575"/>
            <a:ext cx="1779206" cy="987229"/>
          </a:xfrm>
          <a:prstGeom prst="rect">
            <a:avLst/>
          </a:prstGeom>
        </p:spPr>
      </p:pic>
    </p:spTree>
    <p:extLst>
      <p:ext uri="{BB962C8B-B14F-4D97-AF65-F5344CB8AC3E}">
        <p14:creationId xmlns:p14="http://schemas.microsoft.com/office/powerpoint/2010/main" val="3332659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0" r:id="rId2"/>
    <p:sldLayoutId id="2147483662" r:id="rId3"/>
    <p:sldLayoutId id="2147483663" r:id="rId4"/>
    <p:sldLayoutId id="2147483656"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rosenthal@wolfdorf.com" TargetMode="External"/><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mailto:Nrahman@Wolfsdorf.com" TargetMode="Externa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D5352F-8B0C-4589-B806-619D44110EB0}"/>
              </a:ext>
            </a:extLst>
          </p:cNvPr>
          <p:cNvPicPr>
            <a:picLocks noChangeAspect="1"/>
          </p:cNvPicPr>
          <p:nvPr/>
        </p:nvPicPr>
        <p:blipFill>
          <a:blip r:embed="rId2"/>
          <a:stretch>
            <a:fillRect/>
          </a:stretch>
        </p:blipFill>
        <p:spPr>
          <a:xfrm>
            <a:off x="-133952" y="-64395"/>
            <a:ext cx="9546605" cy="6365293"/>
          </a:xfrm>
          <a:prstGeom prst="rect">
            <a:avLst/>
          </a:prstGeom>
        </p:spPr>
      </p:pic>
      <p:cxnSp>
        <p:nvCxnSpPr>
          <p:cNvPr id="13" name="Shape 146">
            <a:extLst>
              <a:ext uri="{FF2B5EF4-FFF2-40B4-BE49-F238E27FC236}">
                <a16:creationId xmlns:a16="http://schemas.microsoft.com/office/drawing/2014/main" id="{63EBE984-24A9-40A3-BF5C-63A0DDAEA28C}"/>
              </a:ext>
            </a:extLst>
          </p:cNvPr>
          <p:cNvCxnSpPr>
            <a:cxnSpLocks/>
          </p:cNvCxnSpPr>
          <p:nvPr/>
        </p:nvCxnSpPr>
        <p:spPr>
          <a:xfrm>
            <a:off x="2980292" y="4560032"/>
            <a:ext cx="0" cy="517712"/>
          </a:xfrm>
          <a:prstGeom prst="straightConnector1">
            <a:avLst/>
          </a:prstGeom>
          <a:ln>
            <a:headEnd type="none" w="lg" len="lg"/>
            <a:tailEnd type="none" w="lg" len="lg"/>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7BB57D3A-53C7-4AAD-AC77-E5EC06F8EE8A}"/>
              </a:ext>
            </a:extLst>
          </p:cNvPr>
          <p:cNvSpPr txBox="1"/>
          <p:nvPr/>
        </p:nvSpPr>
        <p:spPr>
          <a:xfrm>
            <a:off x="-565088" y="4794855"/>
            <a:ext cx="10408876" cy="587699"/>
          </a:xfrm>
          <a:prstGeom prst="rect">
            <a:avLst/>
          </a:prstGeom>
          <a:solidFill>
            <a:srgbClr val="1A1654">
              <a:alpha val="88000"/>
            </a:srgbClr>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016F4652-984C-4F91-BF11-F2A2862F7D75}"/>
              </a:ext>
            </a:extLst>
          </p:cNvPr>
          <p:cNvSpPr txBox="1"/>
          <p:nvPr/>
        </p:nvSpPr>
        <p:spPr>
          <a:xfrm>
            <a:off x="281674" y="1831475"/>
            <a:ext cx="4290310" cy="991467"/>
          </a:xfrm>
          <a:prstGeom prst="rect">
            <a:avLst/>
          </a:prstGeom>
          <a:solidFill>
            <a:srgbClr val="1F1E55">
              <a:alpha val="91765"/>
            </a:srgbClr>
          </a:solidFill>
        </p:spPr>
        <p:txBody>
          <a:bodyPr wrap="square" rtlCol="0">
            <a:spAutoFit/>
          </a:bodyPr>
          <a:lstStyle/>
          <a:p>
            <a:endParaRPr lang="en-US" dirty="0"/>
          </a:p>
        </p:txBody>
      </p:sp>
      <p:sp>
        <p:nvSpPr>
          <p:cNvPr id="10" name="Rectangle 9">
            <a:extLst>
              <a:ext uri="{FF2B5EF4-FFF2-40B4-BE49-F238E27FC236}">
                <a16:creationId xmlns:a16="http://schemas.microsoft.com/office/drawing/2014/main" id="{58FA870D-A47E-4F3C-801F-4C6DB29EB61A}"/>
              </a:ext>
            </a:extLst>
          </p:cNvPr>
          <p:cNvSpPr/>
          <p:nvPr/>
        </p:nvSpPr>
        <p:spPr>
          <a:xfrm>
            <a:off x="-11868" y="1869387"/>
            <a:ext cx="4796270" cy="646331"/>
          </a:xfrm>
          <a:prstGeom prst="rect">
            <a:avLst/>
          </a:prstGeom>
        </p:spPr>
        <p:txBody>
          <a:bodyPr wrap="square">
            <a:spAutoFit/>
          </a:bodyPr>
          <a:lstStyle/>
          <a:p>
            <a:pPr algn="ctr"/>
            <a:r>
              <a:rPr lang="en-US" altLang="en-US" sz="1800" b="1" dirty="0">
                <a:solidFill>
                  <a:schemeClr val="bg1"/>
                </a:solidFill>
              </a:rPr>
              <a:t>Caltech Self-Sponsored Green Card Immigration Workshop</a:t>
            </a:r>
            <a:endParaRPr lang="en-US" sz="1800" b="1" dirty="0">
              <a:solidFill>
                <a:schemeClr val="bg1"/>
              </a:solidFill>
              <a:latin typeface="Raleway" panose="020B0503030101060003" pitchFamily="34" charset="0"/>
              <a:ea typeface="Roboto" panose="020B0604020202020204" charset="0"/>
            </a:endParaRPr>
          </a:p>
        </p:txBody>
      </p:sp>
      <p:sp>
        <p:nvSpPr>
          <p:cNvPr id="17" name="Rectangle 16">
            <a:extLst>
              <a:ext uri="{FF2B5EF4-FFF2-40B4-BE49-F238E27FC236}">
                <a16:creationId xmlns:a16="http://schemas.microsoft.com/office/drawing/2014/main" id="{F4B476EE-384A-422F-9BE4-9987E709DAAC}"/>
              </a:ext>
            </a:extLst>
          </p:cNvPr>
          <p:cNvSpPr/>
          <p:nvPr/>
        </p:nvSpPr>
        <p:spPr>
          <a:xfrm>
            <a:off x="298368" y="4814364"/>
            <a:ext cx="1492406" cy="307777"/>
          </a:xfrm>
          <a:prstGeom prst="rect">
            <a:avLst/>
          </a:prstGeom>
        </p:spPr>
        <p:txBody>
          <a:bodyPr wrap="square">
            <a:spAutoFit/>
          </a:bodyPr>
          <a:lstStyle/>
          <a:p>
            <a:r>
              <a:rPr lang="en-US" b="1" dirty="0">
                <a:solidFill>
                  <a:schemeClr val="bg1"/>
                </a:solidFill>
                <a:latin typeface="Raleway" panose="020B0503030101060003" pitchFamily="34" charset="0"/>
                <a:ea typeface="Roboto" panose="020B0604020202020204" charset="0"/>
              </a:rPr>
              <a:t>BOSTON</a:t>
            </a:r>
          </a:p>
        </p:txBody>
      </p:sp>
      <p:sp>
        <p:nvSpPr>
          <p:cNvPr id="18" name="Rectangle 17">
            <a:extLst>
              <a:ext uri="{FF2B5EF4-FFF2-40B4-BE49-F238E27FC236}">
                <a16:creationId xmlns:a16="http://schemas.microsoft.com/office/drawing/2014/main" id="{23668B12-3862-4D20-A862-B1562783BE48}"/>
              </a:ext>
            </a:extLst>
          </p:cNvPr>
          <p:cNvSpPr/>
          <p:nvPr/>
        </p:nvSpPr>
        <p:spPr>
          <a:xfrm>
            <a:off x="7841333" y="4807470"/>
            <a:ext cx="1181054" cy="307777"/>
          </a:xfrm>
          <a:prstGeom prst="rect">
            <a:avLst/>
          </a:prstGeom>
        </p:spPr>
        <p:txBody>
          <a:bodyPr wrap="square">
            <a:spAutoFit/>
          </a:bodyPr>
          <a:lstStyle/>
          <a:p>
            <a:r>
              <a:rPr lang="en-US" b="1" dirty="0">
                <a:solidFill>
                  <a:schemeClr val="bg1"/>
                </a:solidFill>
                <a:latin typeface="Raleway" panose="020B0503030101060003" pitchFamily="34" charset="0"/>
                <a:ea typeface="Roboto" panose="020B0604020202020204" charset="0"/>
              </a:rPr>
              <a:t>SHANGHAI</a:t>
            </a:r>
          </a:p>
        </p:txBody>
      </p:sp>
      <p:sp>
        <p:nvSpPr>
          <p:cNvPr id="16" name="Rectangle 15">
            <a:extLst>
              <a:ext uri="{FF2B5EF4-FFF2-40B4-BE49-F238E27FC236}">
                <a16:creationId xmlns:a16="http://schemas.microsoft.com/office/drawing/2014/main" id="{57593F6E-051C-4EC0-8AC3-DD78BB82537B}"/>
              </a:ext>
            </a:extLst>
          </p:cNvPr>
          <p:cNvSpPr/>
          <p:nvPr/>
        </p:nvSpPr>
        <p:spPr>
          <a:xfrm>
            <a:off x="3134874" y="4814364"/>
            <a:ext cx="1378708" cy="307777"/>
          </a:xfrm>
          <a:prstGeom prst="rect">
            <a:avLst/>
          </a:prstGeom>
        </p:spPr>
        <p:txBody>
          <a:bodyPr wrap="square">
            <a:spAutoFit/>
          </a:bodyPr>
          <a:lstStyle/>
          <a:p>
            <a:r>
              <a:rPr lang="en-US" b="1" dirty="0">
                <a:solidFill>
                  <a:schemeClr val="bg1"/>
                </a:solidFill>
                <a:latin typeface="Raleway" panose="020B0503030101060003" pitchFamily="34" charset="0"/>
                <a:ea typeface="Roboto" panose="020B0604020202020204" charset="0"/>
              </a:rPr>
              <a:t>NEW YORK</a:t>
            </a:r>
          </a:p>
        </p:txBody>
      </p:sp>
      <p:cxnSp>
        <p:nvCxnSpPr>
          <p:cNvPr id="6" name="Straight Connector 5">
            <a:extLst>
              <a:ext uri="{FF2B5EF4-FFF2-40B4-BE49-F238E27FC236}">
                <a16:creationId xmlns:a16="http://schemas.microsoft.com/office/drawing/2014/main" id="{09C0ADA4-1F23-4FB7-8031-05E8E9F39881}"/>
              </a:ext>
            </a:extLst>
          </p:cNvPr>
          <p:cNvCxnSpPr>
            <a:cxnSpLocks/>
          </p:cNvCxnSpPr>
          <p:nvPr/>
        </p:nvCxnSpPr>
        <p:spPr>
          <a:xfrm>
            <a:off x="1345976" y="4843811"/>
            <a:ext cx="0" cy="2844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BF92C5-97E2-49BF-9373-6D764681612F}"/>
              </a:ext>
            </a:extLst>
          </p:cNvPr>
          <p:cNvCxnSpPr>
            <a:cxnSpLocks/>
          </p:cNvCxnSpPr>
          <p:nvPr/>
        </p:nvCxnSpPr>
        <p:spPr>
          <a:xfrm>
            <a:off x="4473387" y="4845909"/>
            <a:ext cx="0" cy="3077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A302979-6569-4999-B5BA-5E8827019D59}"/>
              </a:ext>
            </a:extLst>
          </p:cNvPr>
          <p:cNvSpPr/>
          <p:nvPr/>
        </p:nvSpPr>
        <p:spPr>
          <a:xfrm>
            <a:off x="5948113" y="4832146"/>
            <a:ext cx="1736341" cy="307777"/>
          </a:xfrm>
          <a:prstGeom prst="rect">
            <a:avLst/>
          </a:prstGeom>
        </p:spPr>
        <p:txBody>
          <a:bodyPr wrap="square">
            <a:spAutoFit/>
          </a:bodyPr>
          <a:lstStyle/>
          <a:p>
            <a:r>
              <a:rPr lang="en-US" b="1" dirty="0">
                <a:solidFill>
                  <a:schemeClr val="bg1"/>
                </a:solidFill>
                <a:latin typeface="Raleway" panose="020B0503030101060003" pitchFamily="34" charset="0"/>
                <a:ea typeface="Roboto" panose="020B0604020202020204" charset="0"/>
              </a:rPr>
              <a:t>SAN FRANCISCO</a:t>
            </a:r>
          </a:p>
        </p:txBody>
      </p:sp>
      <p:sp>
        <p:nvSpPr>
          <p:cNvPr id="23" name="Rectangle 22">
            <a:extLst>
              <a:ext uri="{FF2B5EF4-FFF2-40B4-BE49-F238E27FC236}">
                <a16:creationId xmlns:a16="http://schemas.microsoft.com/office/drawing/2014/main" id="{666AA924-9711-4403-B41B-A6E919F7DE3E}"/>
              </a:ext>
            </a:extLst>
          </p:cNvPr>
          <p:cNvSpPr/>
          <p:nvPr/>
        </p:nvSpPr>
        <p:spPr>
          <a:xfrm>
            <a:off x="4608850" y="4822447"/>
            <a:ext cx="1057717" cy="307777"/>
          </a:xfrm>
          <a:prstGeom prst="rect">
            <a:avLst/>
          </a:prstGeom>
        </p:spPr>
        <p:txBody>
          <a:bodyPr wrap="square">
            <a:spAutoFit/>
          </a:bodyPr>
          <a:lstStyle/>
          <a:p>
            <a:r>
              <a:rPr lang="en-US" b="1" dirty="0">
                <a:solidFill>
                  <a:schemeClr val="bg1"/>
                </a:solidFill>
                <a:latin typeface="Raleway" panose="020B0503030101060003" pitchFamily="34" charset="0"/>
                <a:ea typeface="Roboto" panose="020B0604020202020204" charset="0"/>
              </a:rPr>
              <a:t>OAKLAND</a:t>
            </a:r>
          </a:p>
        </p:txBody>
      </p:sp>
      <p:cxnSp>
        <p:nvCxnSpPr>
          <p:cNvPr id="24" name="Straight Connector 23">
            <a:extLst>
              <a:ext uri="{FF2B5EF4-FFF2-40B4-BE49-F238E27FC236}">
                <a16:creationId xmlns:a16="http://schemas.microsoft.com/office/drawing/2014/main" id="{6A480356-B730-44A4-8B39-C8F63F8709E7}"/>
              </a:ext>
            </a:extLst>
          </p:cNvPr>
          <p:cNvCxnSpPr>
            <a:cxnSpLocks/>
          </p:cNvCxnSpPr>
          <p:nvPr/>
        </p:nvCxnSpPr>
        <p:spPr>
          <a:xfrm>
            <a:off x="7698023" y="4857574"/>
            <a:ext cx="0" cy="3077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7B14CA-1303-403E-A68B-9C2B12913C4B}"/>
              </a:ext>
            </a:extLst>
          </p:cNvPr>
          <p:cNvCxnSpPr>
            <a:cxnSpLocks/>
          </p:cNvCxnSpPr>
          <p:nvPr/>
        </p:nvCxnSpPr>
        <p:spPr>
          <a:xfrm>
            <a:off x="5823446" y="4845909"/>
            <a:ext cx="0" cy="3077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298FBB2-3036-4391-B08C-D4E39FE6243D}"/>
              </a:ext>
            </a:extLst>
          </p:cNvPr>
          <p:cNvSpPr/>
          <p:nvPr/>
        </p:nvSpPr>
        <p:spPr>
          <a:xfrm>
            <a:off x="200551" y="2130028"/>
            <a:ext cx="4371433" cy="553998"/>
          </a:xfrm>
          <a:prstGeom prst="rect">
            <a:avLst/>
          </a:prstGeom>
        </p:spPr>
        <p:txBody>
          <a:bodyPr wrap="square">
            <a:spAutoFit/>
          </a:bodyPr>
          <a:lstStyle/>
          <a:p>
            <a:endParaRPr lang="en-US" sz="1000" b="1" dirty="0">
              <a:solidFill>
                <a:schemeClr val="bg1"/>
              </a:solidFill>
            </a:endParaRPr>
          </a:p>
          <a:p>
            <a:endParaRPr lang="en-US" sz="1000" b="1" dirty="0">
              <a:solidFill>
                <a:schemeClr val="bg1"/>
              </a:solidFill>
            </a:endParaRPr>
          </a:p>
          <a:p>
            <a:endParaRPr lang="en-US" sz="1000" b="1" dirty="0">
              <a:solidFill>
                <a:schemeClr val="bg1"/>
              </a:solidFill>
            </a:endParaRPr>
          </a:p>
        </p:txBody>
      </p:sp>
      <p:sp>
        <p:nvSpPr>
          <p:cNvPr id="9" name="TextBox 8">
            <a:extLst>
              <a:ext uri="{FF2B5EF4-FFF2-40B4-BE49-F238E27FC236}">
                <a16:creationId xmlns:a16="http://schemas.microsoft.com/office/drawing/2014/main" id="{7AED5CAF-3AC4-4BF9-BFB0-E8306C1AEF9A}"/>
              </a:ext>
            </a:extLst>
          </p:cNvPr>
          <p:cNvSpPr txBox="1"/>
          <p:nvPr/>
        </p:nvSpPr>
        <p:spPr>
          <a:xfrm>
            <a:off x="141873" y="1272259"/>
            <a:ext cx="4497477" cy="307777"/>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D293D8A1-4256-4365-B4AD-5DC08C266649}"/>
              </a:ext>
            </a:extLst>
          </p:cNvPr>
          <p:cNvSpPr txBox="1"/>
          <p:nvPr/>
        </p:nvSpPr>
        <p:spPr>
          <a:xfrm>
            <a:off x="298368" y="2944667"/>
            <a:ext cx="8644588" cy="738665"/>
          </a:xfrm>
          <a:prstGeom prst="rect">
            <a:avLst/>
          </a:prstGeom>
          <a:noFill/>
        </p:spPr>
        <p:txBody>
          <a:bodyPr wrap="square" rtlCol="0">
            <a:spAutoFit/>
          </a:bodyPr>
          <a:lstStyle/>
          <a:p>
            <a:r>
              <a:rPr lang="en-US" b="1" dirty="0">
                <a:solidFill>
                  <a:srgbClr val="002060"/>
                </a:solidFill>
              </a:rPr>
              <a:t>CLIFF ROSENTHAL, Attorney At Law</a:t>
            </a:r>
          </a:p>
          <a:p>
            <a:r>
              <a:rPr lang="en-US" b="1" dirty="0">
                <a:solidFill>
                  <a:srgbClr val="002060"/>
                </a:solidFill>
              </a:rPr>
              <a:t>(310) 570-4088</a:t>
            </a:r>
          </a:p>
          <a:p>
            <a:r>
              <a:rPr lang="en-US" b="1" dirty="0">
                <a:solidFill>
                  <a:srgbClr val="002060"/>
                </a:solidFill>
                <a:hlinkClick r:id="rId3">
                  <a:extLst>
                    <a:ext uri="{A12FA001-AC4F-418D-AE19-62706E023703}">
                      <ahyp:hlinkClr xmlns:ahyp="http://schemas.microsoft.com/office/drawing/2018/hyperlinkcolor" val="tx"/>
                    </a:ext>
                  </a:extLst>
                </a:hlinkClick>
              </a:rPr>
              <a:t>crosenthal@wolfdorf.com</a:t>
            </a:r>
            <a:r>
              <a:rPr lang="en-US" b="1" dirty="0">
                <a:solidFill>
                  <a:srgbClr val="002060"/>
                </a:solidFill>
              </a:rPr>
              <a:t> </a:t>
            </a:r>
          </a:p>
        </p:txBody>
      </p:sp>
      <p:pic>
        <p:nvPicPr>
          <p:cNvPr id="20" name="Picture 19" descr="A picture containing drawing&#10;&#10;Description automatically generated">
            <a:extLst>
              <a:ext uri="{FF2B5EF4-FFF2-40B4-BE49-F238E27FC236}">
                <a16:creationId xmlns:a16="http://schemas.microsoft.com/office/drawing/2014/main" id="{891886B5-6B29-42BD-BC87-41F807865AA0}"/>
              </a:ext>
            </a:extLst>
          </p:cNvPr>
          <p:cNvPicPr>
            <a:picLocks noChangeAspect="1"/>
          </p:cNvPicPr>
          <p:nvPr/>
        </p:nvPicPr>
        <p:blipFill>
          <a:blip r:embed="rId4"/>
          <a:stretch>
            <a:fillRect/>
          </a:stretch>
        </p:blipFill>
        <p:spPr>
          <a:xfrm>
            <a:off x="-133952" y="-40098"/>
            <a:ext cx="2644022" cy="1584921"/>
          </a:xfrm>
          <a:prstGeom prst="rect">
            <a:avLst/>
          </a:prstGeom>
        </p:spPr>
      </p:pic>
      <p:sp>
        <p:nvSpPr>
          <p:cNvPr id="4" name="TextBox 3">
            <a:extLst>
              <a:ext uri="{FF2B5EF4-FFF2-40B4-BE49-F238E27FC236}">
                <a16:creationId xmlns:a16="http://schemas.microsoft.com/office/drawing/2014/main" id="{379A9409-80CE-4EB6-A32F-181563239B8B}"/>
              </a:ext>
            </a:extLst>
          </p:cNvPr>
          <p:cNvSpPr txBox="1"/>
          <p:nvPr/>
        </p:nvSpPr>
        <p:spPr>
          <a:xfrm>
            <a:off x="6024820" y="0"/>
            <a:ext cx="4114800" cy="230832"/>
          </a:xfrm>
          <a:prstGeom prst="rect">
            <a:avLst/>
          </a:prstGeom>
          <a:noFill/>
        </p:spPr>
        <p:txBody>
          <a:bodyPr wrap="square" rtlCol="0">
            <a:spAutoFit/>
          </a:bodyPr>
          <a:lstStyle/>
          <a:p>
            <a:r>
              <a:rPr lang="en-US" sz="900" dirty="0">
                <a:latin typeface="Raleway" panose="020B0604020202020204" charset="0"/>
              </a:rPr>
              <a:t>©2021 Wolfsdorf Rosenthal LLP – Private &amp; Confidential</a:t>
            </a:r>
          </a:p>
        </p:txBody>
      </p:sp>
      <p:sp>
        <p:nvSpPr>
          <p:cNvPr id="15" name="Rectangle 14">
            <a:extLst>
              <a:ext uri="{FF2B5EF4-FFF2-40B4-BE49-F238E27FC236}">
                <a16:creationId xmlns:a16="http://schemas.microsoft.com/office/drawing/2014/main" id="{E333910A-66F8-4883-B804-E6CD86B887C1}"/>
              </a:ext>
            </a:extLst>
          </p:cNvPr>
          <p:cNvSpPr/>
          <p:nvPr/>
        </p:nvSpPr>
        <p:spPr>
          <a:xfrm>
            <a:off x="1470643" y="4803598"/>
            <a:ext cx="1492406" cy="307777"/>
          </a:xfrm>
          <a:prstGeom prst="rect">
            <a:avLst/>
          </a:prstGeom>
        </p:spPr>
        <p:txBody>
          <a:bodyPr wrap="square">
            <a:spAutoFit/>
          </a:bodyPr>
          <a:lstStyle/>
          <a:p>
            <a:r>
              <a:rPr lang="en-US" b="1" dirty="0">
                <a:solidFill>
                  <a:schemeClr val="bg1"/>
                </a:solidFill>
                <a:latin typeface="Raleway" panose="020B0503030101060003" pitchFamily="34" charset="0"/>
                <a:ea typeface="Roboto" panose="020B0604020202020204" charset="0"/>
              </a:rPr>
              <a:t>LOS ANGELES</a:t>
            </a:r>
          </a:p>
        </p:txBody>
      </p:sp>
      <p:cxnSp>
        <p:nvCxnSpPr>
          <p:cNvPr id="27" name="Straight Connector 26">
            <a:extLst>
              <a:ext uri="{FF2B5EF4-FFF2-40B4-BE49-F238E27FC236}">
                <a16:creationId xmlns:a16="http://schemas.microsoft.com/office/drawing/2014/main" id="{797B9CD4-A5FF-4B2E-A385-5AD9AA00F10C}"/>
              </a:ext>
            </a:extLst>
          </p:cNvPr>
          <p:cNvCxnSpPr>
            <a:cxnSpLocks/>
          </p:cNvCxnSpPr>
          <p:nvPr/>
        </p:nvCxnSpPr>
        <p:spPr>
          <a:xfrm>
            <a:off x="2980292" y="4850692"/>
            <a:ext cx="0" cy="2844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751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a:xfrm>
            <a:off x="291766" y="289347"/>
            <a:ext cx="8633870" cy="628529"/>
          </a:xfrm>
        </p:spPr>
        <p:txBody>
          <a:bodyPr/>
          <a:lstStyle/>
          <a:p>
            <a:pPr algn="ctr"/>
            <a:r>
              <a:rPr lang="en-US" altLang="en-US" sz="3200" dirty="0"/>
              <a:t>EB-2 National Interest Waiver (NIW)</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indent="-342900">
              <a:buFont typeface="Arial" panose="020B0604020202020204" pitchFamily="34" charset="0"/>
              <a:buChar char="•"/>
            </a:pPr>
            <a:r>
              <a:rPr lang="en-US" altLang="en-US" sz="2400" dirty="0">
                <a:solidFill>
                  <a:schemeClr val="accent2">
                    <a:lumMod val="75000"/>
                  </a:schemeClr>
                </a:solidFill>
                <a:latin typeface="Century Gothic" panose="020B0502020202020204" pitchFamily="34" charset="0"/>
              </a:rPr>
              <a:t>Preliminary test:  advanced degree or exceptional ability (diploma, 10 years experience, etc.)</a:t>
            </a:r>
          </a:p>
          <a:p>
            <a:endParaRPr lang="en-US" altLang="en-US" sz="2400" dirty="0">
              <a:solidFill>
                <a:schemeClr val="accent2">
                  <a:lumMod val="75000"/>
                </a:schemeClr>
              </a:solidFill>
              <a:latin typeface="Century Gothic" panose="020B0502020202020204" pitchFamily="34" charset="0"/>
            </a:endParaRPr>
          </a:p>
          <a:p>
            <a:pPr marL="342900" indent="-342900">
              <a:buFont typeface="Arial" panose="020B0604020202020204" pitchFamily="34" charset="0"/>
              <a:buChar char="•"/>
            </a:pPr>
            <a:r>
              <a:rPr lang="en-US" altLang="en-US" sz="2400" dirty="0">
                <a:solidFill>
                  <a:schemeClr val="accent2">
                    <a:lumMod val="75000"/>
                  </a:schemeClr>
                </a:solidFill>
                <a:latin typeface="Century Gothic" panose="020B0502020202020204" pitchFamily="34" charset="0"/>
              </a:rPr>
              <a:t>Three prong test – </a:t>
            </a:r>
            <a:r>
              <a:rPr lang="en-US" altLang="en-US" sz="2400" i="1" dirty="0" err="1">
                <a:solidFill>
                  <a:schemeClr val="accent2">
                    <a:lumMod val="75000"/>
                  </a:schemeClr>
                </a:solidFill>
                <a:latin typeface="Century Gothic" panose="020B0502020202020204" pitchFamily="34" charset="0"/>
              </a:rPr>
              <a:t>Dhanasar</a:t>
            </a:r>
            <a:r>
              <a:rPr lang="en-US" altLang="en-US" sz="2400" i="1" dirty="0">
                <a:solidFill>
                  <a:schemeClr val="accent2">
                    <a:lumMod val="75000"/>
                  </a:schemeClr>
                </a:solidFill>
                <a:latin typeface="Century Gothic" panose="020B0502020202020204" pitchFamily="34" charset="0"/>
              </a:rPr>
              <a:t> </a:t>
            </a:r>
            <a:r>
              <a:rPr lang="en-US" altLang="en-US" sz="2400" dirty="0">
                <a:solidFill>
                  <a:schemeClr val="accent2">
                    <a:lumMod val="75000"/>
                  </a:schemeClr>
                </a:solidFill>
                <a:latin typeface="Century Gothic" panose="020B0502020202020204" pitchFamily="34" charset="0"/>
              </a:rPr>
              <a:t>case:</a:t>
            </a:r>
          </a:p>
          <a:p>
            <a:pPr lvl="2"/>
            <a:r>
              <a:rPr lang="en-US" altLang="en-US" sz="1890" dirty="0">
                <a:solidFill>
                  <a:schemeClr val="accent2">
                    <a:lumMod val="75000"/>
                  </a:schemeClr>
                </a:solidFill>
                <a:latin typeface="Century Gothic" panose="020B0502020202020204" pitchFamily="34" charset="0"/>
              </a:rPr>
              <a:t>        - </a:t>
            </a:r>
            <a:r>
              <a:rPr lang="en-US" altLang="en-US" sz="1880" dirty="0">
                <a:solidFill>
                  <a:schemeClr val="accent2">
                    <a:lumMod val="75000"/>
                  </a:schemeClr>
                </a:solidFill>
                <a:latin typeface="Century Gothic" panose="020B0502020202020204" pitchFamily="34" charset="0"/>
              </a:rPr>
              <a:t>Proposed endeavor has substantial merit and national  </a:t>
            </a:r>
          </a:p>
          <a:p>
            <a:pPr lvl="3"/>
            <a:r>
              <a:rPr lang="en-US" altLang="en-US" sz="1880" dirty="0">
                <a:solidFill>
                  <a:schemeClr val="accent2">
                    <a:lumMod val="75000"/>
                  </a:schemeClr>
                </a:solidFill>
                <a:latin typeface="Century Gothic" panose="020B0502020202020204" pitchFamily="34" charset="0"/>
              </a:rPr>
              <a:t>           importance</a:t>
            </a:r>
          </a:p>
          <a:p>
            <a:pPr lvl="1"/>
            <a:r>
              <a:rPr lang="en-US" altLang="en-US" sz="1880" dirty="0">
                <a:solidFill>
                  <a:schemeClr val="accent2">
                    <a:lumMod val="75000"/>
                  </a:schemeClr>
                </a:solidFill>
                <a:latin typeface="Century Gothic" panose="020B0502020202020204" pitchFamily="34" charset="0"/>
              </a:rPr>
              <a:t>        - Beneficiary is well positioned to advance the proposed endeavor</a:t>
            </a:r>
          </a:p>
          <a:p>
            <a:pPr lvl="1"/>
            <a:r>
              <a:rPr lang="en-US" altLang="en-US" sz="1880" dirty="0">
                <a:solidFill>
                  <a:schemeClr val="accent2">
                    <a:lumMod val="75000"/>
                  </a:schemeClr>
                </a:solidFill>
                <a:latin typeface="Century Gothic" panose="020B0502020202020204" pitchFamily="34" charset="0"/>
              </a:rPr>
              <a:t>        - On balance, it would be beneficial to waive the job offer      </a:t>
            </a:r>
          </a:p>
          <a:p>
            <a:pPr lvl="1"/>
            <a:r>
              <a:rPr lang="en-US" altLang="en-US" sz="1880" dirty="0">
                <a:solidFill>
                  <a:schemeClr val="accent2">
                    <a:lumMod val="75000"/>
                  </a:schemeClr>
                </a:solidFill>
                <a:latin typeface="Century Gothic" panose="020B0502020202020204" pitchFamily="34" charset="0"/>
              </a:rPr>
              <a:t>           requirement and the labor certification</a:t>
            </a:r>
          </a:p>
          <a:p>
            <a:endParaRPr lang="en-US" dirty="0"/>
          </a:p>
        </p:txBody>
      </p:sp>
    </p:spTree>
    <p:extLst>
      <p:ext uri="{BB962C8B-B14F-4D97-AF65-F5344CB8AC3E}">
        <p14:creationId xmlns:p14="http://schemas.microsoft.com/office/powerpoint/2010/main" val="153963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a:xfrm>
            <a:off x="291766" y="289347"/>
            <a:ext cx="8515684" cy="628529"/>
          </a:xfrm>
        </p:spPr>
        <p:txBody>
          <a:bodyPr/>
          <a:lstStyle/>
          <a:p>
            <a:r>
              <a:rPr lang="en-US" altLang="en-US" sz="3200" dirty="0"/>
              <a:t>Substantial Merit and National Importance</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286691"/>
            <a:ext cx="8515684" cy="3332934"/>
          </a:xfrm>
          <a:prstGeom prst="rect">
            <a:avLst/>
          </a:prstGeom>
        </p:spPr>
        <p:txBody>
          <a:bodyPr/>
          <a:lstStyle/>
          <a:p>
            <a:pPr marL="342900" lvl="0" indent="-342900" eaLnBrk="0" fontAlgn="base" hangingPunct="0">
              <a:spcBef>
                <a:spcPct val="20000"/>
              </a:spcBef>
              <a:spcAft>
                <a:spcPct val="0"/>
              </a:spcAft>
              <a:buFontTx/>
              <a:buChar char="•"/>
              <a:defRPr/>
            </a:pPr>
            <a:r>
              <a:rPr lang="en-US" sz="2400" dirty="0">
                <a:solidFill>
                  <a:schemeClr val="accent2">
                    <a:lumMod val="75000"/>
                  </a:schemeClr>
                </a:solidFill>
                <a:latin typeface="Century Gothic" panose="020B0502020202020204" pitchFamily="34" charset="0"/>
                <a:ea typeface="+mn-ea"/>
                <a:cs typeface="+mn-cs"/>
              </a:rPr>
              <a:t>Most scientific research is considered to have substantial merit and national importance – other types of endeavors?  Start-ups?</a:t>
            </a:r>
          </a:p>
          <a:p>
            <a:pPr marL="342900" lvl="0" indent="-342900" eaLnBrk="0" fontAlgn="base" hangingPunct="0">
              <a:spcBef>
                <a:spcPct val="20000"/>
              </a:spcBef>
              <a:spcAft>
                <a:spcPct val="0"/>
              </a:spcAft>
              <a:buFontTx/>
              <a:buChar char="•"/>
              <a:defRPr/>
            </a:pPr>
            <a:r>
              <a:rPr lang="en-US" altLang="en-US" sz="2400" dirty="0">
                <a:solidFill>
                  <a:schemeClr val="accent2">
                    <a:lumMod val="75000"/>
                  </a:schemeClr>
                </a:solidFill>
                <a:latin typeface="Century Gothic" panose="020B0502020202020204" pitchFamily="34" charset="0"/>
                <a:ea typeface="+mn-ea"/>
                <a:cs typeface="+mn-cs"/>
              </a:rPr>
              <a:t>Does the federal government or national/international organization fund this </a:t>
            </a:r>
            <a:r>
              <a:rPr lang="en-US" altLang="en-US" sz="2400" i="1" u="sng" dirty="0">
                <a:solidFill>
                  <a:schemeClr val="accent2">
                    <a:lumMod val="75000"/>
                  </a:schemeClr>
                </a:solidFill>
                <a:latin typeface="Century Gothic" panose="020B0502020202020204" pitchFamily="34" charset="0"/>
                <a:ea typeface="+mn-ea"/>
                <a:cs typeface="+mn-cs"/>
              </a:rPr>
              <a:t>type</a:t>
            </a:r>
            <a:r>
              <a:rPr lang="en-US" altLang="en-US" sz="2400" dirty="0">
                <a:solidFill>
                  <a:schemeClr val="accent2">
                    <a:lumMod val="75000"/>
                  </a:schemeClr>
                </a:solidFill>
                <a:latin typeface="Century Gothic" panose="020B0502020202020204" pitchFamily="34" charset="0"/>
                <a:ea typeface="+mn-ea"/>
                <a:cs typeface="+mn-cs"/>
              </a:rPr>
              <a:t> of research?</a:t>
            </a:r>
          </a:p>
          <a:p>
            <a:pPr marL="342900" lvl="0" indent="-342900" eaLnBrk="0" fontAlgn="base" hangingPunct="0">
              <a:spcBef>
                <a:spcPct val="20000"/>
              </a:spcBef>
              <a:spcAft>
                <a:spcPct val="0"/>
              </a:spcAft>
              <a:buFontTx/>
              <a:buChar char="•"/>
              <a:defRPr/>
            </a:pPr>
            <a:r>
              <a:rPr lang="en-US" altLang="en-US" sz="2400" dirty="0">
                <a:solidFill>
                  <a:schemeClr val="accent2">
                    <a:lumMod val="75000"/>
                  </a:schemeClr>
                </a:solidFill>
                <a:latin typeface="Century Gothic" panose="020B0502020202020204" pitchFamily="34" charset="0"/>
                <a:ea typeface="+mn-ea"/>
                <a:cs typeface="+mn-cs"/>
              </a:rPr>
              <a:t>Other examples of national importance?  Private companies? Employees?  Purpose of the company?</a:t>
            </a:r>
          </a:p>
          <a:p>
            <a:endParaRPr lang="en-US" dirty="0"/>
          </a:p>
        </p:txBody>
      </p:sp>
    </p:spTree>
    <p:extLst>
      <p:ext uri="{BB962C8B-B14F-4D97-AF65-F5344CB8AC3E}">
        <p14:creationId xmlns:p14="http://schemas.microsoft.com/office/powerpoint/2010/main" val="1253276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a:xfrm>
            <a:off x="319061" y="280852"/>
            <a:ext cx="8333619" cy="718912"/>
          </a:xfrm>
        </p:spPr>
        <p:txBody>
          <a:bodyPr/>
          <a:lstStyle/>
          <a:p>
            <a:r>
              <a:rPr lang="en-US" altLang="en-US" sz="3200" dirty="0"/>
              <a:t>Well Positioned to Advance Endeavor</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240971"/>
            <a:ext cx="8515684" cy="3378654"/>
          </a:xfrm>
          <a:prstGeom prst="rect">
            <a:avLst/>
          </a:prstGeom>
        </p:spPr>
        <p:txBody>
          <a:bodyPr/>
          <a:lstStyle/>
          <a:p>
            <a:pPr marL="342900" lvl="0" indent="-342900" eaLnBrk="0" fontAlgn="base" hangingPunct="0">
              <a:spcBef>
                <a:spcPct val="20000"/>
              </a:spcBef>
              <a:spcAft>
                <a:spcPct val="0"/>
              </a:spcAft>
              <a:buFontTx/>
              <a:buChar char="•"/>
              <a:defRPr/>
            </a:pPr>
            <a:r>
              <a:rPr lang="en-US" sz="2400" dirty="0">
                <a:solidFill>
                  <a:schemeClr val="accent2">
                    <a:lumMod val="75000"/>
                  </a:schemeClr>
                </a:solidFill>
                <a:latin typeface="Century Gothic" panose="020B0502020202020204" pitchFamily="34" charset="0"/>
                <a:ea typeface="+mn-ea"/>
                <a:cs typeface="+mn-cs"/>
              </a:rPr>
              <a:t>Evidence that research is widely used or relied upon, i.e., research has impacted the field</a:t>
            </a:r>
          </a:p>
          <a:p>
            <a:pPr marL="342900" lvl="0" indent="-342900" eaLnBrk="0" fontAlgn="base" hangingPunct="0">
              <a:spcBef>
                <a:spcPct val="20000"/>
              </a:spcBef>
              <a:spcAft>
                <a:spcPct val="0"/>
              </a:spcAft>
              <a:buFontTx/>
              <a:buChar char="•"/>
              <a:defRPr/>
            </a:pPr>
            <a:r>
              <a:rPr lang="en-US" sz="2400" dirty="0">
                <a:solidFill>
                  <a:schemeClr val="accent2">
                    <a:lumMod val="75000"/>
                  </a:schemeClr>
                </a:solidFill>
                <a:latin typeface="Century Gothic" panose="020B0502020202020204" pitchFamily="34" charset="0"/>
                <a:ea typeface="+mn-ea"/>
                <a:cs typeface="+mn-cs"/>
              </a:rPr>
              <a:t>Evidence of special skills – experience or advanced degree</a:t>
            </a:r>
          </a:p>
          <a:p>
            <a:pPr marL="342900" lvl="0" indent="-342900" eaLnBrk="0" fontAlgn="base" hangingPunct="0">
              <a:spcBef>
                <a:spcPct val="20000"/>
              </a:spcBef>
              <a:spcAft>
                <a:spcPct val="0"/>
              </a:spcAft>
              <a:buFontTx/>
              <a:buChar char="•"/>
              <a:defRPr/>
            </a:pPr>
            <a:r>
              <a:rPr lang="en-US" sz="2400" dirty="0">
                <a:solidFill>
                  <a:schemeClr val="accent2">
                    <a:lumMod val="75000"/>
                  </a:schemeClr>
                </a:solidFill>
                <a:latin typeface="Century Gothic" panose="020B0502020202020204" pitchFamily="34" charset="0"/>
                <a:ea typeface="+mn-ea"/>
                <a:cs typeface="+mn-cs"/>
              </a:rPr>
              <a:t>Evidence that beneficiary will continue in his/her field – postdoc or graduate student? </a:t>
            </a:r>
            <a:endParaRPr lang="en-US" altLang="en-US" sz="2400" dirty="0">
              <a:solidFill>
                <a:schemeClr val="accent2">
                  <a:lumMod val="75000"/>
                </a:schemeClr>
              </a:solidFill>
              <a:latin typeface="Century Gothic" panose="020B0502020202020204" pitchFamily="34" charset="0"/>
              <a:ea typeface="+mn-ea"/>
              <a:cs typeface="+mn-cs"/>
            </a:endParaRPr>
          </a:p>
          <a:p>
            <a:endParaRPr lang="en-US" dirty="0"/>
          </a:p>
        </p:txBody>
      </p:sp>
    </p:spTree>
    <p:extLst>
      <p:ext uri="{BB962C8B-B14F-4D97-AF65-F5344CB8AC3E}">
        <p14:creationId xmlns:p14="http://schemas.microsoft.com/office/powerpoint/2010/main" val="2798791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423851"/>
            <a:ext cx="8515684" cy="3195774"/>
          </a:xfrm>
          <a:prstGeom prst="rect">
            <a:avLst/>
          </a:prstGeom>
        </p:spPr>
        <p:txBody>
          <a:bodyPr/>
          <a:lstStyle/>
          <a:p>
            <a:pPr marL="342900" lvl="0" indent="-342900" eaLnBrk="0" fontAlgn="base" hangingPunct="0">
              <a:spcBef>
                <a:spcPct val="20000"/>
              </a:spcBef>
              <a:spcAft>
                <a:spcPct val="0"/>
              </a:spcAft>
              <a:buFontTx/>
              <a:buChar char="•"/>
            </a:pPr>
            <a:r>
              <a:rPr lang="en-US" altLang="en-US" sz="2400" dirty="0">
                <a:solidFill>
                  <a:schemeClr val="accent2">
                    <a:lumMod val="75000"/>
                  </a:schemeClr>
                </a:solidFill>
                <a:latin typeface="Century Gothic" panose="020B0502020202020204" pitchFamily="34" charset="0"/>
                <a:ea typeface="+mn-ea"/>
                <a:cs typeface="+mn-cs"/>
              </a:rPr>
              <a:t>Need to balance protecting American workers against other factors that are in the national interest, e.g., excellence in research or person likely to create more jobs</a:t>
            </a:r>
          </a:p>
          <a:p>
            <a:pPr marL="342900" lvl="0" indent="-342900" eaLnBrk="0" fontAlgn="base" hangingPunct="0">
              <a:spcBef>
                <a:spcPct val="20000"/>
              </a:spcBef>
              <a:spcAft>
                <a:spcPct val="0"/>
              </a:spcAft>
              <a:buFontTx/>
              <a:buChar char="•"/>
            </a:pPr>
            <a:r>
              <a:rPr lang="en-US" altLang="en-US" sz="2400" dirty="0">
                <a:solidFill>
                  <a:schemeClr val="accent2">
                    <a:lumMod val="75000"/>
                  </a:schemeClr>
                </a:solidFill>
                <a:latin typeface="Century Gothic" panose="020B0502020202020204" pitchFamily="34" charset="0"/>
                <a:ea typeface="+mn-ea"/>
                <a:cs typeface="+mn-cs"/>
              </a:rPr>
              <a:t>Weigh the national interest of the research against the national interest of enforcing the labor certification (LC) process</a:t>
            </a:r>
          </a:p>
          <a:p>
            <a:pPr marL="342900" lvl="0" indent="-342900" eaLnBrk="0" fontAlgn="base" hangingPunct="0">
              <a:spcBef>
                <a:spcPct val="20000"/>
              </a:spcBef>
              <a:spcAft>
                <a:spcPct val="0"/>
              </a:spcAft>
              <a:buFontTx/>
              <a:buChar char="•"/>
            </a:pPr>
            <a:r>
              <a:rPr lang="en-US" altLang="en-US" sz="2400" dirty="0">
                <a:solidFill>
                  <a:schemeClr val="accent2">
                    <a:lumMod val="75000"/>
                  </a:schemeClr>
                </a:solidFill>
                <a:latin typeface="Century Gothic" panose="020B0502020202020204" pitchFamily="34" charset="0"/>
                <a:ea typeface="+mn-ea"/>
                <a:cs typeface="+mn-cs"/>
              </a:rPr>
              <a:t>What is the labor certification process?</a:t>
            </a:r>
          </a:p>
          <a:p>
            <a:endParaRPr lang="en-US" dirty="0"/>
          </a:p>
        </p:txBody>
      </p:sp>
      <p:sp>
        <p:nvSpPr>
          <p:cNvPr id="4" name="Title 1">
            <a:extLst>
              <a:ext uri="{FF2B5EF4-FFF2-40B4-BE49-F238E27FC236}">
                <a16:creationId xmlns:a16="http://schemas.microsoft.com/office/drawing/2014/main" id="{540C4EB9-B962-4831-831D-089FFE7B7BF3}"/>
              </a:ext>
            </a:extLst>
          </p:cNvPr>
          <p:cNvSpPr txBox="1">
            <a:spLocks/>
          </p:cNvSpPr>
          <p:nvPr/>
        </p:nvSpPr>
        <p:spPr>
          <a:xfrm>
            <a:off x="278118" y="326571"/>
            <a:ext cx="8119924" cy="76417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2400" b="1" i="0" u="none" strike="noStrike" cap="none">
                <a:solidFill>
                  <a:schemeClr val="accent1">
                    <a:lumMod val="75000"/>
                  </a:schemeClr>
                </a:solidFill>
                <a:latin typeface="Century Gothic" panose="020B0502020202020204" pitchFamily="34" charset="0"/>
                <a:ea typeface="Arial"/>
                <a:cs typeface="Arial"/>
                <a:sym typeface="Arial"/>
              </a:defRPr>
            </a:lvl1pPr>
          </a:lstStyle>
          <a:p>
            <a:pPr algn="ctr"/>
            <a:r>
              <a:rPr lang="en-US" altLang="en-US" sz="2800" dirty="0"/>
              <a:t>On Balance, Beneficial to Waive Job Offer and Labor Certification</a:t>
            </a:r>
            <a:endParaRPr lang="en-US" sz="2800" dirty="0"/>
          </a:p>
        </p:txBody>
      </p:sp>
    </p:spTree>
    <p:extLst>
      <p:ext uri="{BB962C8B-B14F-4D97-AF65-F5344CB8AC3E}">
        <p14:creationId xmlns:p14="http://schemas.microsoft.com/office/powerpoint/2010/main" val="377069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200" dirty="0"/>
              <a:t>What Do You Have to Show?</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162594"/>
            <a:ext cx="8515684" cy="3457031"/>
          </a:xfrm>
          <a:prstGeom prst="rect">
            <a:avLst/>
          </a:prstGeom>
        </p:spPr>
        <p:txBody>
          <a:bodyPr/>
          <a:lstStyle/>
          <a:p>
            <a:pPr marL="342900" lvl="0" indent="-342900" algn="just" eaLnBrk="0" fontAlgn="base" hangingPunct="0">
              <a:spcBef>
                <a:spcPct val="20000"/>
              </a:spcBef>
              <a:spcAft>
                <a:spcPct val="0"/>
              </a:spcAft>
              <a:buFontTx/>
              <a:buChar char="•"/>
              <a:defRPr/>
            </a:pPr>
            <a:r>
              <a:rPr lang="en-US" altLang="en-US" sz="2400" dirty="0">
                <a:solidFill>
                  <a:schemeClr val="accent2">
                    <a:lumMod val="75000"/>
                  </a:schemeClr>
                </a:solidFill>
                <a:latin typeface="Century Gothic" panose="020B0502020202020204" pitchFamily="34" charset="0"/>
                <a:ea typeface="+mn-ea"/>
                <a:cs typeface="+mn-cs"/>
              </a:rPr>
              <a:t>Lower standard than EB-1A, although similar type of evidence is required</a:t>
            </a:r>
          </a:p>
          <a:p>
            <a:pPr lvl="0" algn="just" eaLnBrk="0" fontAlgn="base" hangingPunct="0">
              <a:spcBef>
                <a:spcPct val="20000"/>
              </a:spcBef>
              <a:spcAft>
                <a:spcPct val="0"/>
              </a:spcAft>
              <a:defRPr/>
            </a:pPr>
            <a:endParaRPr lang="en-US" altLang="en-US" sz="2400" dirty="0">
              <a:solidFill>
                <a:schemeClr val="accent2">
                  <a:lumMod val="75000"/>
                </a:schemeClr>
              </a:solidFill>
              <a:latin typeface="Century Gothic" panose="020B0502020202020204" pitchFamily="34" charset="0"/>
              <a:ea typeface="+mn-ea"/>
              <a:cs typeface="+mn-cs"/>
            </a:endParaRPr>
          </a:p>
          <a:p>
            <a:pPr marL="342900" lvl="0" indent="-342900" algn="just" eaLnBrk="0" fontAlgn="base" hangingPunct="0">
              <a:spcBef>
                <a:spcPct val="20000"/>
              </a:spcBef>
              <a:spcAft>
                <a:spcPct val="0"/>
              </a:spcAft>
              <a:buFontTx/>
              <a:buChar char="•"/>
              <a:defRPr/>
            </a:pPr>
            <a:r>
              <a:rPr lang="en-US" altLang="en-US" sz="2400" dirty="0">
                <a:solidFill>
                  <a:schemeClr val="accent2">
                    <a:lumMod val="75000"/>
                  </a:schemeClr>
                </a:solidFill>
                <a:latin typeface="Century Gothic" panose="020B0502020202020204" pitchFamily="34" charset="0"/>
                <a:ea typeface="+mn-ea"/>
                <a:cs typeface="+mn-cs"/>
              </a:rPr>
              <a:t>Unlike the EB-1A, you do not have to show that you have risen to the very top of the field </a:t>
            </a:r>
            <a:r>
              <a:rPr lang="en-US" altLang="en-US" sz="2400" dirty="0">
                <a:solidFill>
                  <a:schemeClr val="accent2">
                    <a:lumMod val="75000"/>
                  </a:schemeClr>
                </a:solidFill>
                <a:latin typeface="Century Gothic" panose="020B0502020202020204" pitchFamily="34" charset="0"/>
                <a:ea typeface="+mn-ea"/>
                <a:cs typeface="+mn-cs"/>
                <a:sym typeface="Wingdings" pitchFamily="2" charset="2"/>
              </a:rPr>
              <a:t> </a:t>
            </a:r>
            <a:r>
              <a:rPr lang="en-US" altLang="en-US" sz="2400" dirty="0">
                <a:solidFill>
                  <a:schemeClr val="accent2">
                    <a:lumMod val="75000"/>
                  </a:schemeClr>
                </a:solidFill>
                <a:latin typeface="Century Gothic" panose="020B0502020202020204" pitchFamily="34" charset="0"/>
                <a:ea typeface="+mn-ea"/>
                <a:cs typeface="+mn-cs"/>
              </a:rPr>
              <a:t>However, must still establish that you have impacted the field and you will continue to impact your field  </a:t>
            </a:r>
          </a:p>
          <a:p>
            <a:endParaRPr lang="en-US" dirty="0"/>
          </a:p>
        </p:txBody>
      </p:sp>
    </p:spTree>
    <p:extLst>
      <p:ext uri="{BB962C8B-B14F-4D97-AF65-F5344CB8AC3E}">
        <p14:creationId xmlns:p14="http://schemas.microsoft.com/office/powerpoint/2010/main" val="261531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200" dirty="0"/>
              <a:t>Evidence in Support of NIW</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lvl="0" indent="-34290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ea typeface="+mn-ea"/>
                <a:cs typeface="+mn-cs"/>
              </a:rPr>
              <a:t>Publications:</a:t>
            </a:r>
          </a:p>
          <a:p>
            <a:pPr marL="742950" lvl="1" indent="-28575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rPr>
              <a:t>Distinguished nature of the journal (impact factor, ranking)</a:t>
            </a:r>
          </a:p>
          <a:p>
            <a:pPr marL="742950" lvl="1" indent="-28575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rPr>
              <a:t>First author is a very strong factor, but not a disqualifying factor</a:t>
            </a:r>
          </a:p>
          <a:p>
            <a:pPr marL="742950" lvl="1" indent="-28575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rPr>
              <a:t>The lower your name appears in the list of co-authors, the more difficult it becomes to attribute any impact on the field to you</a:t>
            </a:r>
          </a:p>
          <a:p>
            <a:pPr marL="742950" lvl="1" indent="-28575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rPr>
              <a:t>Large Collaborations: larger the group in which you are working, less willing USCIS is to credit you with the contribution to the field</a:t>
            </a:r>
          </a:p>
          <a:p>
            <a:pPr marL="342900" lvl="1" indent="-34290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rPr>
              <a:t>Citation record:</a:t>
            </a:r>
          </a:p>
          <a:p>
            <a:pPr marL="742950" lvl="1" indent="-285750" eaLnBrk="0" fontAlgn="base" hangingPunct="0">
              <a:spcBef>
                <a:spcPct val="20000"/>
              </a:spcBef>
              <a:spcAft>
                <a:spcPct val="0"/>
              </a:spcAft>
              <a:buFontTx/>
              <a:buChar char="–"/>
              <a:defRPr/>
            </a:pPr>
            <a:r>
              <a:rPr lang="en-US" altLang="en-US" sz="1800" b="1" u="sng" dirty="0">
                <a:solidFill>
                  <a:schemeClr val="accent2">
                    <a:lumMod val="75000"/>
                  </a:schemeClr>
                </a:solidFill>
                <a:latin typeface="Century Gothic" panose="020B0502020202020204" pitchFamily="34" charset="0"/>
              </a:rPr>
              <a:t>#1 most important factor currently in adjudications</a:t>
            </a:r>
            <a:r>
              <a:rPr lang="en-US" altLang="en-US" sz="1800" b="1" dirty="0">
                <a:solidFill>
                  <a:schemeClr val="accent2">
                    <a:lumMod val="75000"/>
                  </a:schemeClr>
                </a:solidFill>
                <a:latin typeface="Century Gothic" panose="020B0502020202020204" pitchFamily="34" charset="0"/>
              </a:rPr>
              <a:t> – make sure Google Scholar is updated! </a:t>
            </a:r>
          </a:p>
          <a:p>
            <a:pPr marL="742950" lvl="1" indent="-28575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rPr>
              <a:t>How many citations are enough?</a:t>
            </a:r>
          </a:p>
          <a:p>
            <a:endParaRPr lang="en-US" dirty="0"/>
          </a:p>
        </p:txBody>
      </p:sp>
    </p:spTree>
    <p:extLst>
      <p:ext uri="{BB962C8B-B14F-4D97-AF65-F5344CB8AC3E}">
        <p14:creationId xmlns:p14="http://schemas.microsoft.com/office/powerpoint/2010/main" val="4126705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200" dirty="0"/>
              <a:t>Other Evidence for NIWs</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lvl="0" indent="-342900" eaLnBrk="0" fontAlgn="base" hangingPunct="0">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Serving as a reviewer for journals and other service to the field (e.g., serving on committees for a national/international organization, organizing conferences) – doing review for your PI?</a:t>
            </a:r>
          </a:p>
          <a:p>
            <a:pPr marL="342900" lvl="0" indent="-342900" eaLnBrk="0" fontAlgn="base" hangingPunct="0">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Press/press leases (e.g., Science Daily) or other media coverage</a:t>
            </a:r>
          </a:p>
          <a:p>
            <a:pPr marL="342900" lvl="0" indent="-342900" eaLnBrk="0" fontAlgn="base" hangingPunct="0">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Grants – what is your role on the project?  PI? Co-PI? Investigator?  Postdoc? </a:t>
            </a:r>
            <a:r>
              <a:rPr lang="en-US" altLang="en-US" sz="1600" dirty="0" err="1">
                <a:solidFill>
                  <a:schemeClr val="accent2">
                    <a:lumMod val="75000"/>
                  </a:schemeClr>
                </a:solidFill>
                <a:latin typeface="Century Gothic" panose="020B0502020202020204" pitchFamily="34" charset="0"/>
                <a:ea typeface="+mn-ea"/>
                <a:cs typeface="+mn-cs"/>
              </a:rPr>
              <a:t>Ph.D</a:t>
            </a:r>
            <a:r>
              <a:rPr lang="en-US" altLang="en-US" sz="1600" dirty="0">
                <a:solidFill>
                  <a:schemeClr val="accent2">
                    <a:lumMod val="75000"/>
                  </a:schemeClr>
                </a:solidFill>
                <a:latin typeface="Century Gothic" panose="020B0502020202020204" pitchFamily="34" charset="0"/>
                <a:ea typeface="+mn-ea"/>
                <a:cs typeface="+mn-cs"/>
              </a:rPr>
              <a:t> student?</a:t>
            </a:r>
          </a:p>
          <a:p>
            <a:pPr marL="342900" lvl="0" indent="-342900" eaLnBrk="0" fontAlgn="base" hangingPunct="0">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Awards (travel and student awards? Poster recognition?)</a:t>
            </a:r>
          </a:p>
          <a:p>
            <a:pPr marL="342900" lvl="0" indent="-342900" eaLnBrk="0" fontAlgn="base" hangingPunct="0">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Presentation at conferences</a:t>
            </a:r>
          </a:p>
          <a:p>
            <a:pPr marL="342900" lvl="0" indent="-342900" eaLnBrk="0" fontAlgn="base" hangingPunct="0">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Patents (pending vs approved?)</a:t>
            </a:r>
          </a:p>
          <a:p>
            <a:pPr marL="342900" lvl="0" indent="-342900" eaLnBrk="0" fontAlgn="base" hangingPunct="0">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Proof that companies are in fact using your research (contract, letters, etc.)</a:t>
            </a:r>
          </a:p>
          <a:p>
            <a:pPr marL="342900" lvl="0" indent="-342900" eaLnBrk="0" fontAlgn="base" hangingPunct="0">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Reference letters from experts in the field – who are the best experts?  Your supervisors?  Co-authors? How many letters? </a:t>
            </a:r>
          </a:p>
          <a:p>
            <a:pPr marL="342900" lvl="0" indent="-342900" eaLnBrk="0" fontAlgn="base" hangingPunct="0">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Research statement</a:t>
            </a:r>
          </a:p>
          <a:p>
            <a:endParaRPr lang="en-US" dirty="0"/>
          </a:p>
        </p:txBody>
      </p:sp>
    </p:spTree>
    <p:extLst>
      <p:ext uri="{BB962C8B-B14F-4D97-AF65-F5344CB8AC3E}">
        <p14:creationId xmlns:p14="http://schemas.microsoft.com/office/powerpoint/2010/main" val="3321416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200" dirty="0"/>
              <a:t>Prospective Nature of NIW</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lvl="0" indent="-342900" eaLnBrk="0" fontAlgn="base" hangingPunct="0">
              <a:spcBef>
                <a:spcPct val="20000"/>
              </a:spcBef>
              <a:spcAft>
                <a:spcPct val="0"/>
              </a:spcAft>
              <a:buFontTx/>
              <a:buChar char="•"/>
            </a:pPr>
            <a:r>
              <a:rPr lang="en-US" altLang="en-US" sz="1780" dirty="0">
                <a:solidFill>
                  <a:schemeClr val="accent2">
                    <a:lumMod val="75000"/>
                  </a:schemeClr>
                </a:solidFill>
                <a:latin typeface="Century Gothic" panose="020B0502020202020204" pitchFamily="34" charset="0"/>
                <a:ea typeface="+mn-ea"/>
                <a:cs typeface="+mn-cs"/>
              </a:rPr>
              <a:t>NIWs have prospective element – means your future research must be in the US national interest</a:t>
            </a:r>
          </a:p>
          <a:p>
            <a:pPr marL="342900" lvl="0" indent="-342900" eaLnBrk="0" fontAlgn="base" hangingPunct="0">
              <a:spcBef>
                <a:spcPct val="20000"/>
              </a:spcBef>
              <a:spcAft>
                <a:spcPct val="0"/>
              </a:spcAft>
              <a:buFontTx/>
              <a:buChar char="•"/>
            </a:pPr>
            <a:r>
              <a:rPr lang="en-US" altLang="en-US" sz="1780" dirty="0">
                <a:solidFill>
                  <a:schemeClr val="accent2">
                    <a:lumMod val="75000"/>
                  </a:schemeClr>
                </a:solidFill>
                <a:latin typeface="Century Gothic" panose="020B0502020202020204" pitchFamily="34" charset="0"/>
                <a:ea typeface="+mn-ea"/>
                <a:cs typeface="+mn-cs"/>
              </a:rPr>
              <a:t>Then why do we focus so much on the past achievements? </a:t>
            </a:r>
          </a:p>
          <a:p>
            <a:pPr marL="342900" lvl="0" indent="-342900" eaLnBrk="0" fontAlgn="base" hangingPunct="0">
              <a:spcBef>
                <a:spcPct val="20000"/>
              </a:spcBef>
              <a:spcAft>
                <a:spcPct val="0"/>
              </a:spcAft>
              <a:buFontTx/>
              <a:buChar char="•"/>
            </a:pPr>
            <a:r>
              <a:rPr lang="en-US" altLang="en-US" sz="1780" dirty="0">
                <a:solidFill>
                  <a:schemeClr val="accent2">
                    <a:lumMod val="75000"/>
                  </a:schemeClr>
                </a:solidFill>
                <a:latin typeface="Century Gothic" panose="020B0502020202020204" pitchFamily="34" charset="0"/>
                <a:ea typeface="+mn-ea"/>
                <a:cs typeface="+mn-cs"/>
              </a:rPr>
              <a:t>USCIS: past record achievements indicate future benefits to the US national interest – however, you can also show prospective future impact</a:t>
            </a:r>
          </a:p>
          <a:p>
            <a:pPr marL="342900" lvl="0" indent="-342900" eaLnBrk="0" fontAlgn="base" hangingPunct="0">
              <a:spcBef>
                <a:spcPct val="20000"/>
              </a:spcBef>
              <a:spcAft>
                <a:spcPct val="0"/>
              </a:spcAft>
              <a:buFontTx/>
              <a:buChar char="•"/>
            </a:pPr>
            <a:r>
              <a:rPr lang="en-US" altLang="en-US" sz="1780" dirty="0">
                <a:solidFill>
                  <a:schemeClr val="accent2">
                    <a:lumMod val="75000"/>
                  </a:schemeClr>
                </a:solidFill>
                <a:latin typeface="Century Gothic" panose="020B0502020202020204" pitchFamily="34" charset="0"/>
                <a:ea typeface="+mn-ea"/>
                <a:cs typeface="+mn-cs"/>
              </a:rPr>
              <a:t>Self-sponsored, but do you require a job?  What type of job?  Self-employment and start-ups?</a:t>
            </a:r>
          </a:p>
          <a:p>
            <a:pPr marL="342900" lvl="0" indent="-342900" eaLnBrk="0" fontAlgn="base" hangingPunct="0">
              <a:spcBef>
                <a:spcPct val="20000"/>
              </a:spcBef>
              <a:spcAft>
                <a:spcPct val="0"/>
              </a:spcAft>
              <a:buFontTx/>
              <a:buChar char="•"/>
            </a:pPr>
            <a:r>
              <a:rPr lang="en-US" altLang="en-US" sz="1780" dirty="0">
                <a:solidFill>
                  <a:schemeClr val="accent2">
                    <a:lumMod val="75000"/>
                  </a:schemeClr>
                </a:solidFill>
                <a:latin typeface="Century Gothic" panose="020B0502020202020204" pitchFamily="34" charset="0"/>
                <a:ea typeface="+mn-ea"/>
                <a:cs typeface="+mn-cs"/>
              </a:rPr>
              <a:t>Completing a Ph.D. or postdoc, can I apply for the NIW?</a:t>
            </a:r>
          </a:p>
          <a:p>
            <a:pPr marL="342900" lvl="0" indent="-342900" eaLnBrk="0" fontAlgn="base" hangingPunct="0">
              <a:spcBef>
                <a:spcPct val="20000"/>
              </a:spcBef>
              <a:spcAft>
                <a:spcPct val="0"/>
              </a:spcAft>
              <a:buFontTx/>
              <a:buChar char="•"/>
            </a:pPr>
            <a:r>
              <a:rPr lang="en-US" altLang="en-US" sz="1780" dirty="0">
                <a:solidFill>
                  <a:schemeClr val="accent2">
                    <a:lumMod val="75000"/>
                  </a:schemeClr>
                </a:solidFill>
                <a:latin typeface="Century Gothic" panose="020B0502020202020204" pitchFamily="34" charset="0"/>
                <a:ea typeface="+mn-ea"/>
                <a:cs typeface="+mn-cs"/>
              </a:rPr>
              <a:t>Changing research fields?</a:t>
            </a:r>
          </a:p>
          <a:p>
            <a:pPr marL="342900" lvl="0" indent="-342900" eaLnBrk="0" fontAlgn="base" hangingPunct="0">
              <a:spcBef>
                <a:spcPct val="20000"/>
              </a:spcBef>
              <a:spcAft>
                <a:spcPct val="0"/>
              </a:spcAft>
              <a:buFontTx/>
              <a:buChar char="•"/>
            </a:pPr>
            <a:r>
              <a:rPr lang="en-US" altLang="en-US" sz="1780" dirty="0">
                <a:solidFill>
                  <a:schemeClr val="accent2">
                    <a:lumMod val="75000"/>
                  </a:schemeClr>
                </a:solidFill>
                <a:latin typeface="Century Gothic" panose="020B0502020202020204" pitchFamily="34" charset="0"/>
                <a:ea typeface="+mn-ea"/>
                <a:cs typeface="+mn-cs"/>
              </a:rPr>
              <a:t>Changing from a research field to a related field, e.g., technology transfer?</a:t>
            </a:r>
          </a:p>
          <a:p>
            <a:endParaRPr lang="en-US" dirty="0"/>
          </a:p>
        </p:txBody>
      </p:sp>
    </p:spTree>
    <p:extLst>
      <p:ext uri="{BB962C8B-B14F-4D97-AF65-F5344CB8AC3E}">
        <p14:creationId xmlns:p14="http://schemas.microsoft.com/office/powerpoint/2010/main" val="3796731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200" dirty="0"/>
              <a:t>Key NIW Processing Points</a:t>
            </a:r>
            <a:r>
              <a:rPr lang="en-US" altLang="en-US" sz="3400" dirty="0"/>
              <a:t>	</a:t>
            </a:r>
            <a:endParaRPr lang="en-US" sz="34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156063"/>
            <a:ext cx="8515684" cy="3463562"/>
          </a:xfrm>
          <a:prstGeom prst="rect">
            <a:avLst/>
          </a:prstGeom>
        </p:spPr>
        <p:txBody>
          <a:bodyPr/>
          <a:lstStyle/>
          <a:p>
            <a:pPr marL="342900" lvl="0" indent="-342900" eaLnBrk="0" fontAlgn="base" hangingPunct="0">
              <a:spcBef>
                <a:spcPct val="20000"/>
              </a:spcBef>
              <a:spcAft>
                <a:spcPct val="0"/>
              </a:spcAft>
              <a:buFontTx/>
              <a:buChar char="•"/>
            </a:pPr>
            <a:r>
              <a:rPr lang="en-US" altLang="en-US" sz="2400" dirty="0">
                <a:solidFill>
                  <a:schemeClr val="accent2">
                    <a:lumMod val="75000"/>
                  </a:schemeClr>
                </a:solidFill>
                <a:latin typeface="Century Gothic" panose="020B0502020202020204" pitchFamily="34" charset="0"/>
                <a:ea typeface="+mn-ea"/>
                <a:cs typeface="+mn-cs"/>
              </a:rPr>
              <a:t>Backlogs for those born in China and India</a:t>
            </a:r>
          </a:p>
          <a:p>
            <a:pPr marL="342900" lvl="0" indent="-342900" eaLnBrk="0" fontAlgn="base" hangingPunct="0">
              <a:spcBef>
                <a:spcPct val="20000"/>
              </a:spcBef>
              <a:spcAft>
                <a:spcPct val="0"/>
              </a:spcAft>
              <a:buFontTx/>
              <a:buChar char="•"/>
            </a:pPr>
            <a:r>
              <a:rPr lang="en-US" altLang="en-US" sz="2400" dirty="0">
                <a:solidFill>
                  <a:schemeClr val="accent2">
                    <a:lumMod val="75000"/>
                  </a:schemeClr>
                </a:solidFill>
                <a:latin typeface="Century Gothic" panose="020B0502020202020204" pitchFamily="34" charset="0"/>
                <a:ea typeface="+mn-ea"/>
                <a:cs typeface="+mn-cs"/>
              </a:rPr>
              <a:t>No premium processing available for NIWs</a:t>
            </a:r>
          </a:p>
          <a:p>
            <a:pPr marL="342900" lvl="0" indent="-342900" eaLnBrk="0" fontAlgn="base" hangingPunct="0">
              <a:spcBef>
                <a:spcPct val="20000"/>
              </a:spcBef>
              <a:spcAft>
                <a:spcPct val="0"/>
              </a:spcAft>
              <a:buFontTx/>
              <a:buChar char="•"/>
            </a:pPr>
            <a:r>
              <a:rPr lang="en-US" altLang="en-US" sz="2400" dirty="0">
                <a:solidFill>
                  <a:schemeClr val="accent2">
                    <a:lumMod val="75000"/>
                  </a:schemeClr>
                </a:solidFill>
                <a:latin typeface="Century Gothic" panose="020B0502020202020204" pitchFamily="34" charset="0"/>
                <a:ea typeface="+mn-ea"/>
                <a:cs typeface="+mn-cs"/>
              </a:rPr>
              <a:t>Many Chinese and Indian-born may elect to file an NIW to establish a priority date (place in the immigration queue) and then try to build up EB-1A case</a:t>
            </a:r>
          </a:p>
          <a:p>
            <a:pPr marL="342900" lvl="0" indent="-342900" eaLnBrk="0" fontAlgn="base" hangingPunct="0">
              <a:spcBef>
                <a:spcPct val="20000"/>
              </a:spcBef>
              <a:spcAft>
                <a:spcPct val="0"/>
              </a:spcAft>
              <a:buFontTx/>
              <a:buChar char="•"/>
            </a:pPr>
            <a:r>
              <a:rPr lang="en-US" altLang="en-US" sz="2400" dirty="0">
                <a:solidFill>
                  <a:schemeClr val="accent2">
                    <a:lumMod val="75000"/>
                  </a:schemeClr>
                </a:solidFill>
                <a:latin typeface="Century Gothic" panose="020B0502020202020204" pitchFamily="34" charset="0"/>
                <a:ea typeface="+mn-ea"/>
                <a:cs typeface="+mn-cs"/>
              </a:rPr>
              <a:t>Filing I-140 and applying for F-1 (even if on OPT) or J-1 visas subsequently</a:t>
            </a:r>
          </a:p>
          <a:p>
            <a:endParaRPr lang="en-US" sz="2700" dirty="0">
              <a:solidFill>
                <a:schemeClr val="accent2">
                  <a:lumMod val="75000"/>
                </a:schemeClr>
              </a:solidFill>
              <a:latin typeface="Century Gothic" panose="020B0502020202020204" pitchFamily="34" charset="0"/>
            </a:endParaRPr>
          </a:p>
        </p:txBody>
      </p:sp>
    </p:spTree>
    <p:extLst>
      <p:ext uri="{BB962C8B-B14F-4D97-AF65-F5344CB8AC3E}">
        <p14:creationId xmlns:p14="http://schemas.microsoft.com/office/powerpoint/2010/main" val="2905739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a:xfrm>
            <a:off x="291765" y="289347"/>
            <a:ext cx="8226593" cy="628529"/>
          </a:xfrm>
        </p:spPr>
        <p:txBody>
          <a:bodyPr/>
          <a:lstStyle/>
          <a:p>
            <a:pPr algn="ctr"/>
            <a:r>
              <a:rPr lang="en-US" altLang="en-US" sz="3000" dirty="0"/>
              <a:t>Alien of Extraordinary Ability (EB-11/EB-1A)</a:t>
            </a:r>
            <a:br>
              <a:rPr lang="en-US" altLang="en-US" sz="3000" dirty="0"/>
            </a:br>
            <a:endParaRPr lang="en-US" sz="30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742950" lvl="1" indent="-285750" eaLnBrk="0" fontAlgn="base" hangingPunct="0">
              <a:spcBef>
                <a:spcPct val="20000"/>
              </a:spcBef>
              <a:spcAft>
                <a:spcPct val="0"/>
              </a:spcAft>
              <a:buFont typeface="Arial" panose="020B0604020202020204" pitchFamily="34" charset="0"/>
              <a:buChar char="•"/>
            </a:pPr>
            <a:r>
              <a:rPr lang="en-US" altLang="en-US" sz="2200" dirty="0">
                <a:solidFill>
                  <a:schemeClr val="accent2">
                    <a:lumMod val="75000"/>
                  </a:schemeClr>
                </a:solidFill>
                <a:latin typeface="Century Gothic" panose="020B0502020202020204" pitchFamily="34" charset="0"/>
              </a:rPr>
              <a:t>Reserved for recipients of a one-time achievement (major, international award) or at least 3 out of 10 criteria evidencing that the applicant has risen to the very top of the field  </a:t>
            </a:r>
          </a:p>
          <a:p>
            <a:pPr marL="742950" lvl="1" indent="-285750" eaLnBrk="0" fontAlgn="base" hangingPunct="0">
              <a:spcBef>
                <a:spcPct val="20000"/>
              </a:spcBef>
              <a:spcAft>
                <a:spcPct val="0"/>
              </a:spcAft>
              <a:buFont typeface="Arial" panose="020B0604020202020204" pitchFamily="34" charset="0"/>
              <a:buChar char="•"/>
            </a:pPr>
            <a:r>
              <a:rPr lang="en-US" altLang="en-US" sz="2200" dirty="0">
                <a:solidFill>
                  <a:schemeClr val="accent2">
                    <a:lumMod val="75000"/>
                  </a:schemeClr>
                </a:solidFill>
                <a:latin typeface="Century Gothic" panose="020B0502020202020204" pitchFamily="34" charset="0"/>
              </a:rPr>
              <a:t>Important to define your field at the very outset of your case</a:t>
            </a:r>
          </a:p>
          <a:p>
            <a:pPr marL="742950" lvl="1" indent="-285750" eaLnBrk="0" fontAlgn="base" hangingPunct="0">
              <a:spcBef>
                <a:spcPct val="20000"/>
              </a:spcBef>
              <a:spcAft>
                <a:spcPct val="0"/>
              </a:spcAft>
              <a:buFontTx/>
              <a:buChar char="–"/>
            </a:pPr>
            <a:r>
              <a:rPr lang="en-US" altLang="en-US" sz="2200" dirty="0">
                <a:solidFill>
                  <a:schemeClr val="accent2">
                    <a:lumMod val="75000"/>
                  </a:schemeClr>
                </a:solidFill>
                <a:latin typeface="Century Gothic" panose="020B0502020202020204" pitchFamily="34" charset="0"/>
              </a:rPr>
              <a:t>Self-petition </a:t>
            </a:r>
          </a:p>
          <a:p>
            <a:pPr marL="742950" lvl="1" indent="-285750" eaLnBrk="0" fontAlgn="base" hangingPunct="0">
              <a:spcBef>
                <a:spcPct val="20000"/>
              </a:spcBef>
              <a:spcAft>
                <a:spcPct val="0"/>
              </a:spcAft>
              <a:buFontTx/>
              <a:buChar char="–"/>
            </a:pPr>
            <a:r>
              <a:rPr lang="en-US" altLang="en-US" sz="2200" dirty="0">
                <a:solidFill>
                  <a:schemeClr val="accent2">
                    <a:lumMod val="75000"/>
                  </a:schemeClr>
                </a:solidFill>
                <a:latin typeface="Century Gothic" panose="020B0502020202020204" pitchFamily="34" charset="0"/>
              </a:rPr>
              <a:t>If already granted an O-1, may qualify for an EB-1 - similar criteria, but EB-1 standard much higher in practice</a:t>
            </a:r>
          </a:p>
          <a:p>
            <a:endParaRPr lang="en-US" sz="2200" dirty="0"/>
          </a:p>
        </p:txBody>
      </p:sp>
    </p:spTree>
    <p:extLst>
      <p:ext uri="{BB962C8B-B14F-4D97-AF65-F5344CB8AC3E}">
        <p14:creationId xmlns:p14="http://schemas.microsoft.com/office/powerpoint/2010/main" val="3003664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8F372D-0E42-421C-9E09-E1B077C1CBC0}"/>
              </a:ext>
            </a:extLst>
          </p:cNvPr>
          <p:cNvSpPr>
            <a:spLocks noGrp="1"/>
          </p:cNvSpPr>
          <p:nvPr>
            <p:ph type="body" idx="1"/>
          </p:nvPr>
        </p:nvSpPr>
        <p:spPr/>
        <p:txBody>
          <a:bodyPr/>
          <a:lstStyle/>
          <a:p>
            <a:endParaRPr lang="en-US" dirty="0"/>
          </a:p>
        </p:txBody>
      </p:sp>
      <p:sp>
        <p:nvSpPr>
          <p:cNvPr id="6" name="Rectangle 5">
            <a:extLst>
              <a:ext uri="{FF2B5EF4-FFF2-40B4-BE49-F238E27FC236}">
                <a16:creationId xmlns:a16="http://schemas.microsoft.com/office/drawing/2014/main" id="{16D72947-C1DF-429B-91E6-37299A26563E}"/>
              </a:ext>
            </a:extLst>
          </p:cNvPr>
          <p:cNvSpPr/>
          <p:nvPr/>
        </p:nvSpPr>
        <p:spPr>
          <a:xfrm>
            <a:off x="0" y="0"/>
            <a:ext cx="9144000" cy="5143500"/>
          </a:xfrm>
          <a:prstGeom prst="rect">
            <a:avLst/>
          </a:prstGeom>
          <a:solidFill>
            <a:srgbClr val="1F1E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0D34182-F15D-4A2D-ADB2-7CCFAB1D7F6C}"/>
              </a:ext>
            </a:extLst>
          </p:cNvPr>
          <p:cNvSpPr/>
          <p:nvPr/>
        </p:nvSpPr>
        <p:spPr>
          <a:xfrm>
            <a:off x="257175" y="1258879"/>
            <a:ext cx="8515350" cy="1569660"/>
          </a:xfrm>
          <a:prstGeom prst="rect">
            <a:avLst/>
          </a:prstGeom>
        </p:spPr>
        <p:txBody>
          <a:bodyPr wrap="square">
            <a:spAutoFit/>
          </a:bodyPr>
          <a:lstStyle/>
          <a:p>
            <a:pPr algn="ctr"/>
            <a:r>
              <a:rPr lang="en-US" sz="2400" b="1" dirty="0">
                <a:solidFill>
                  <a:schemeClr val="bg1"/>
                </a:solidFill>
                <a:latin typeface="Raleway" panose="020B0503030101060003" pitchFamily="34" charset="0"/>
              </a:rPr>
              <a:t>Any information in this seminar does not constitute legal advice and is for informational purposes only. For legal opinions, please schedule a consultation with one of our attorneys. </a:t>
            </a:r>
          </a:p>
        </p:txBody>
      </p:sp>
      <p:sp>
        <p:nvSpPr>
          <p:cNvPr id="8" name="TextBox 7">
            <a:extLst>
              <a:ext uri="{FF2B5EF4-FFF2-40B4-BE49-F238E27FC236}">
                <a16:creationId xmlns:a16="http://schemas.microsoft.com/office/drawing/2014/main" id="{BAA13FDC-E119-44CB-8E26-9E0A894CFC1F}"/>
              </a:ext>
            </a:extLst>
          </p:cNvPr>
          <p:cNvSpPr txBox="1"/>
          <p:nvPr/>
        </p:nvSpPr>
        <p:spPr>
          <a:xfrm>
            <a:off x="-69057" y="421534"/>
            <a:ext cx="3877516" cy="523220"/>
          </a:xfrm>
          <a:prstGeom prst="rect">
            <a:avLst/>
          </a:prstGeom>
          <a:solidFill>
            <a:schemeClr val="bg1">
              <a:alpha val="91765"/>
            </a:schemeClr>
          </a:solidFill>
        </p:spPr>
        <p:txBody>
          <a:bodyPr wrap="square" rtlCol="0">
            <a:spAutoFit/>
          </a:bodyPr>
          <a:lstStyle/>
          <a:p>
            <a:r>
              <a:rPr lang="en-US" sz="2800" b="1" dirty="0">
                <a:solidFill>
                  <a:srgbClr val="1F1E55"/>
                </a:solidFill>
                <a:latin typeface="Raleway" panose="020B0503030101060003" pitchFamily="34" charset="0"/>
              </a:rPr>
              <a:t>         Legal Disclaimer</a:t>
            </a:r>
          </a:p>
        </p:txBody>
      </p:sp>
    </p:spTree>
    <p:extLst>
      <p:ext uri="{BB962C8B-B14F-4D97-AF65-F5344CB8AC3E}">
        <p14:creationId xmlns:p14="http://schemas.microsoft.com/office/powerpoint/2010/main" val="1251535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200" dirty="0"/>
              <a:t>First Step:  EB-1 Criteria</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lvl="0" indent="-342900" eaLnBrk="0" fontAlgn="base" hangingPunct="0">
              <a:spcBef>
                <a:spcPct val="20000"/>
              </a:spcBef>
              <a:spcAft>
                <a:spcPct val="0"/>
              </a:spcAft>
              <a:buFontTx/>
              <a:buChar char="•"/>
            </a:pPr>
            <a:r>
              <a:rPr lang="en-US" altLang="en-US" sz="2000" dirty="0">
                <a:solidFill>
                  <a:schemeClr val="accent2">
                    <a:lumMod val="75000"/>
                  </a:schemeClr>
                </a:solidFill>
                <a:latin typeface="Century Gothic" panose="020B0502020202020204" pitchFamily="34" charset="0"/>
                <a:ea typeface="+mn-ea"/>
                <a:cs typeface="+mn-cs"/>
              </a:rPr>
              <a:t>Lesser </a:t>
            </a:r>
            <a:r>
              <a:rPr lang="en-US" altLang="en-US" sz="2000" u="sng" dirty="0">
                <a:solidFill>
                  <a:schemeClr val="accent2">
                    <a:lumMod val="75000"/>
                  </a:schemeClr>
                </a:solidFill>
                <a:latin typeface="Century Gothic" panose="020B0502020202020204" pitchFamily="34" charset="0"/>
                <a:ea typeface="+mn-ea"/>
                <a:cs typeface="+mn-cs"/>
              </a:rPr>
              <a:t>nationally</a:t>
            </a:r>
            <a:r>
              <a:rPr lang="en-US" altLang="en-US" sz="2000" dirty="0">
                <a:solidFill>
                  <a:schemeClr val="accent2">
                    <a:lumMod val="75000"/>
                  </a:schemeClr>
                </a:solidFill>
                <a:latin typeface="Century Gothic" panose="020B0502020202020204" pitchFamily="34" charset="0"/>
                <a:ea typeface="+mn-ea"/>
                <a:cs typeface="+mn-cs"/>
              </a:rPr>
              <a:t> or </a:t>
            </a:r>
            <a:r>
              <a:rPr lang="en-US" altLang="en-US" sz="2000" u="sng" dirty="0">
                <a:solidFill>
                  <a:schemeClr val="accent2">
                    <a:lumMod val="75000"/>
                  </a:schemeClr>
                </a:solidFill>
                <a:latin typeface="Century Gothic" panose="020B0502020202020204" pitchFamily="34" charset="0"/>
                <a:ea typeface="+mn-ea"/>
                <a:cs typeface="+mn-cs"/>
              </a:rPr>
              <a:t>internationally</a:t>
            </a:r>
            <a:r>
              <a:rPr lang="en-US" altLang="en-US" sz="2000" dirty="0">
                <a:solidFill>
                  <a:schemeClr val="accent2">
                    <a:lumMod val="75000"/>
                  </a:schemeClr>
                </a:solidFill>
                <a:latin typeface="Century Gothic" panose="020B0502020202020204" pitchFamily="34" charset="0"/>
                <a:ea typeface="+mn-ea"/>
                <a:cs typeface="+mn-cs"/>
              </a:rPr>
              <a:t> recognized </a:t>
            </a:r>
            <a:r>
              <a:rPr lang="en-US" altLang="en-US" sz="2000" u="sng" dirty="0">
                <a:solidFill>
                  <a:schemeClr val="accent2">
                    <a:lumMod val="75000"/>
                  </a:schemeClr>
                </a:solidFill>
                <a:latin typeface="Century Gothic" panose="020B0502020202020204" pitchFamily="34" charset="0"/>
                <a:ea typeface="+mn-ea"/>
                <a:cs typeface="+mn-cs"/>
              </a:rPr>
              <a:t>prizes</a:t>
            </a:r>
            <a:r>
              <a:rPr lang="en-US" altLang="en-US" sz="2000" dirty="0">
                <a:solidFill>
                  <a:schemeClr val="accent2">
                    <a:lumMod val="75000"/>
                  </a:schemeClr>
                </a:solidFill>
                <a:latin typeface="Century Gothic" panose="020B0502020202020204" pitchFamily="34" charset="0"/>
                <a:ea typeface="+mn-ea"/>
                <a:cs typeface="+mn-cs"/>
              </a:rPr>
              <a:t> or </a:t>
            </a:r>
            <a:r>
              <a:rPr lang="en-US" altLang="en-US" sz="2000" u="sng" dirty="0">
                <a:solidFill>
                  <a:schemeClr val="accent2">
                    <a:lumMod val="75000"/>
                  </a:schemeClr>
                </a:solidFill>
                <a:latin typeface="Century Gothic" panose="020B0502020202020204" pitchFamily="34" charset="0"/>
                <a:ea typeface="+mn-ea"/>
                <a:cs typeface="+mn-cs"/>
              </a:rPr>
              <a:t>awards</a:t>
            </a:r>
            <a:r>
              <a:rPr lang="en-US" altLang="en-US" sz="2000" dirty="0">
                <a:solidFill>
                  <a:schemeClr val="accent2">
                    <a:lumMod val="75000"/>
                  </a:schemeClr>
                </a:solidFill>
                <a:latin typeface="Century Gothic" panose="020B0502020202020204" pitchFamily="34" charset="0"/>
                <a:ea typeface="+mn-ea"/>
                <a:cs typeface="+mn-cs"/>
              </a:rPr>
              <a:t> for excellence in the field</a:t>
            </a:r>
          </a:p>
          <a:p>
            <a:pPr marL="342900" lvl="0" indent="-342900" eaLnBrk="0" fontAlgn="base" hangingPunct="0">
              <a:spcBef>
                <a:spcPct val="20000"/>
              </a:spcBef>
              <a:spcAft>
                <a:spcPct val="0"/>
              </a:spcAft>
              <a:buFontTx/>
              <a:buChar char="•"/>
            </a:pPr>
            <a:r>
              <a:rPr lang="en-US" altLang="en-US" sz="2000" dirty="0">
                <a:solidFill>
                  <a:schemeClr val="accent2">
                    <a:lumMod val="75000"/>
                  </a:schemeClr>
                </a:solidFill>
                <a:latin typeface="Century Gothic" panose="020B0502020202020204" pitchFamily="34" charset="0"/>
                <a:ea typeface="+mn-ea"/>
                <a:cs typeface="+mn-cs"/>
              </a:rPr>
              <a:t>Membership in associations that </a:t>
            </a:r>
            <a:r>
              <a:rPr lang="en-US" altLang="en-US" sz="2000" u="sng" dirty="0">
                <a:solidFill>
                  <a:schemeClr val="accent2">
                    <a:lumMod val="75000"/>
                  </a:schemeClr>
                </a:solidFill>
                <a:latin typeface="Century Gothic" panose="020B0502020202020204" pitchFamily="34" charset="0"/>
                <a:ea typeface="+mn-ea"/>
                <a:cs typeface="+mn-cs"/>
              </a:rPr>
              <a:t>require outstanding achievements</a:t>
            </a:r>
            <a:r>
              <a:rPr lang="en-US" altLang="en-US" sz="2000" dirty="0">
                <a:solidFill>
                  <a:schemeClr val="accent2">
                    <a:lumMod val="75000"/>
                  </a:schemeClr>
                </a:solidFill>
                <a:latin typeface="Century Gothic" panose="020B0502020202020204" pitchFamily="34" charset="0"/>
                <a:ea typeface="+mn-ea"/>
                <a:cs typeface="+mn-cs"/>
              </a:rPr>
              <a:t> as judged by recognized experts in the field</a:t>
            </a:r>
          </a:p>
          <a:p>
            <a:pPr marL="342900" lvl="0" indent="-342900" eaLnBrk="0" fontAlgn="base" hangingPunct="0">
              <a:spcBef>
                <a:spcPct val="20000"/>
              </a:spcBef>
              <a:spcAft>
                <a:spcPct val="0"/>
              </a:spcAft>
              <a:buFontTx/>
              <a:buChar char="•"/>
            </a:pPr>
            <a:r>
              <a:rPr lang="en-US" altLang="en-US" sz="2000" dirty="0">
                <a:solidFill>
                  <a:schemeClr val="accent2">
                    <a:lumMod val="75000"/>
                  </a:schemeClr>
                </a:solidFill>
                <a:latin typeface="Century Gothic" panose="020B0502020202020204" pitchFamily="34" charset="0"/>
                <a:ea typeface="+mn-ea"/>
                <a:cs typeface="+mn-cs"/>
              </a:rPr>
              <a:t>Published material </a:t>
            </a:r>
            <a:r>
              <a:rPr lang="en-US" altLang="en-US" sz="2000" u="sng" dirty="0">
                <a:solidFill>
                  <a:schemeClr val="accent2">
                    <a:lumMod val="75000"/>
                  </a:schemeClr>
                </a:solidFill>
                <a:latin typeface="Century Gothic" panose="020B0502020202020204" pitchFamily="34" charset="0"/>
                <a:ea typeface="+mn-ea"/>
                <a:cs typeface="+mn-cs"/>
              </a:rPr>
              <a:t>about the applicant</a:t>
            </a:r>
            <a:r>
              <a:rPr lang="en-US" altLang="en-US" sz="2000" dirty="0">
                <a:solidFill>
                  <a:schemeClr val="accent2">
                    <a:lumMod val="75000"/>
                  </a:schemeClr>
                </a:solidFill>
                <a:latin typeface="Century Gothic" panose="020B0502020202020204" pitchFamily="34" charset="0"/>
                <a:ea typeface="+mn-ea"/>
                <a:cs typeface="+mn-cs"/>
              </a:rPr>
              <a:t> in professional or major trade publications or </a:t>
            </a:r>
            <a:r>
              <a:rPr lang="en-US" altLang="en-US" sz="2000" u="sng" dirty="0">
                <a:solidFill>
                  <a:schemeClr val="accent2">
                    <a:lumMod val="75000"/>
                  </a:schemeClr>
                </a:solidFill>
                <a:latin typeface="Century Gothic" panose="020B0502020202020204" pitchFamily="34" charset="0"/>
                <a:ea typeface="+mn-ea"/>
                <a:cs typeface="+mn-cs"/>
              </a:rPr>
              <a:t>other major media</a:t>
            </a:r>
            <a:r>
              <a:rPr lang="en-US" altLang="en-US" sz="2000" dirty="0">
                <a:solidFill>
                  <a:schemeClr val="accent2">
                    <a:lumMod val="75000"/>
                  </a:schemeClr>
                </a:solidFill>
                <a:latin typeface="Century Gothic" panose="020B0502020202020204" pitchFamily="34" charset="0"/>
                <a:ea typeface="+mn-ea"/>
                <a:cs typeface="+mn-cs"/>
              </a:rPr>
              <a:t> about his or her work in the field</a:t>
            </a:r>
          </a:p>
          <a:p>
            <a:pPr marL="342900" lvl="0" indent="-342900" eaLnBrk="0" fontAlgn="base" hangingPunct="0">
              <a:spcBef>
                <a:spcPct val="20000"/>
              </a:spcBef>
              <a:spcAft>
                <a:spcPct val="0"/>
              </a:spcAft>
              <a:buFontTx/>
              <a:buChar char="•"/>
            </a:pPr>
            <a:r>
              <a:rPr lang="en-US" altLang="en-US" sz="2000" dirty="0">
                <a:solidFill>
                  <a:schemeClr val="accent2">
                    <a:lumMod val="75000"/>
                  </a:schemeClr>
                </a:solidFill>
                <a:latin typeface="Century Gothic" panose="020B0502020202020204" pitchFamily="34" charset="0"/>
                <a:ea typeface="+mn-ea"/>
                <a:cs typeface="+mn-cs"/>
              </a:rPr>
              <a:t>Participation as a judge of the work of others in the same or an allied field</a:t>
            </a:r>
          </a:p>
          <a:p>
            <a:pPr marL="342900" lvl="0" indent="-342900" eaLnBrk="0" fontAlgn="base" hangingPunct="0">
              <a:spcBef>
                <a:spcPct val="20000"/>
              </a:spcBef>
              <a:spcAft>
                <a:spcPct val="0"/>
              </a:spcAft>
              <a:buFontTx/>
              <a:buChar char="•"/>
            </a:pPr>
            <a:r>
              <a:rPr lang="en-US" altLang="en-US" sz="2000" u="sng" dirty="0">
                <a:solidFill>
                  <a:schemeClr val="accent2">
                    <a:lumMod val="75000"/>
                  </a:schemeClr>
                </a:solidFill>
                <a:latin typeface="Century Gothic" panose="020B0502020202020204" pitchFamily="34" charset="0"/>
                <a:ea typeface="+mn-ea"/>
                <a:cs typeface="+mn-cs"/>
              </a:rPr>
              <a:t>Original</a:t>
            </a:r>
            <a:r>
              <a:rPr lang="en-US" altLang="en-US" sz="2000" dirty="0">
                <a:solidFill>
                  <a:schemeClr val="accent2">
                    <a:lumMod val="75000"/>
                  </a:schemeClr>
                </a:solidFill>
                <a:latin typeface="Century Gothic" panose="020B0502020202020204" pitchFamily="34" charset="0"/>
                <a:ea typeface="+mn-ea"/>
                <a:cs typeface="+mn-cs"/>
              </a:rPr>
              <a:t> scientific contributions of </a:t>
            </a:r>
            <a:r>
              <a:rPr lang="en-US" altLang="en-US" sz="2000" u="sng" dirty="0">
                <a:solidFill>
                  <a:schemeClr val="accent2">
                    <a:lumMod val="75000"/>
                  </a:schemeClr>
                </a:solidFill>
                <a:latin typeface="Century Gothic" panose="020B0502020202020204" pitchFamily="34" charset="0"/>
                <a:ea typeface="+mn-ea"/>
                <a:cs typeface="+mn-cs"/>
              </a:rPr>
              <a:t>major significance</a:t>
            </a:r>
            <a:r>
              <a:rPr lang="en-US" altLang="en-US" sz="2000" dirty="0">
                <a:solidFill>
                  <a:schemeClr val="accent2">
                    <a:lumMod val="75000"/>
                  </a:schemeClr>
                </a:solidFill>
                <a:latin typeface="Century Gothic" panose="020B0502020202020204" pitchFamily="34" charset="0"/>
                <a:ea typeface="+mn-ea"/>
                <a:cs typeface="+mn-cs"/>
              </a:rPr>
              <a:t> to the field</a:t>
            </a:r>
          </a:p>
          <a:p>
            <a:endParaRPr lang="en-US" dirty="0"/>
          </a:p>
        </p:txBody>
      </p:sp>
    </p:spTree>
    <p:extLst>
      <p:ext uri="{BB962C8B-B14F-4D97-AF65-F5344CB8AC3E}">
        <p14:creationId xmlns:p14="http://schemas.microsoft.com/office/powerpoint/2010/main" val="44143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000" dirty="0"/>
              <a:t>EB-1 Criteria (cont.)</a:t>
            </a:r>
            <a:endParaRPr lang="en-US" sz="30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lvl="0" indent="-342900" eaLnBrk="0" fontAlgn="base" hangingPunct="0">
              <a:spcBef>
                <a:spcPct val="20000"/>
              </a:spcBef>
              <a:spcAft>
                <a:spcPct val="0"/>
              </a:spcAft>
              <a:buFontTx/>
              <a:buChar char="•"/>
            </a:pPr>
            <a:r>
              <a:rPr lang="en-US" altLang="en-US" sz="2120" dirty="0">
                <a:solidFill>
                  <a:schemeClr val="accent2">
                    <a:lumMod val="75000"/>
                  </a:schemeClr>
                </a:solidFill>
                <a:latin typeface="Century Gothic" panose="020B0502020202020204" pitchFamily="34" charset="0"/>
                <a:ea typeface="+mn-ea"/>
                <a:cs typeface="+mn-cs"/>
              </a:rPr>
              <a:t>Authorship of scholarly articles in the field, published in professional or major trade publications or </a:t>
            </a:r>
            <a:r>
              <a:rPr lang="en-US" altLang="en-US" sz="2120" u="sng" dirty="0">
                <a:solidFill>
                  <a:schemeClr val="accent2">
                    <a:lumMod val="75000"/>
                  </a:schemeClr>
                </a:solidFill>
                <a:latin typeface="Century Gothic" panose="020B0502020202020204" pitchFamily="34" charset="0"/>
                <a:ea typeface="+mn-ea"/>
                <a:cs typeface="+mn-cs"/>
              </a:rPr>
              <a:t>other major media</a:t>
            </a:r>
          </a:p>
          <a:p>
            <a:pPr marL="342900" lvl="0" indent="-342900" eaLnBrk="0" fontAlgn="base" hangingPunct="0">
              <a:spcBef>
                <a:spcPct val="20000"/>
              </a:spcBef>
              <a:spcAft>
                <a:spcPct val="0"/>
              </a:spcAft>
              <a:buFontTx/>
              <a:buChar char="•"/>
            </a:pPr>
            <a:r>
              <a:rPr lang="en-US" altLang="en-US" sz="2120" dirty="0">
                <a:solidFill>
                  <a:schemeClr val="accent2">
                    <a:lumMod val="75000"/>
                  </a:schemeClr>
                </a:solidFill>
                <a:latin typeface="Century Gothic" panose="020B0502020202020204" pitchFamily="34" charset="0"/>
                <a:ea typeface="+mn-ea"/>
                <a:cs typeface="+mn-cs"/>
              </a:rPr>
              <a:t>Display of the applicant’s work in the field at </a:t>
            </a:r>
            <a:r>
              <a:rPr lang="en-US" altLang="en-US" sz="2120" u="sng" dirty="0">
                <a:solidFill>
                  <a:schemeClr val="accent2">
                    <a:lumMod val="75000"/>
                  </a:schemeClr>
                </a:solidFill>
                <a:latin typeface="Century Gothic" panose="020B0502020202020204" pitchFamily="34" charset="0"/>
                <a:ea typeface="+mn-ea"/>
                <a:cs typeface="+mn-cs"/>
              </a:rPr>
              <a:t>artistic exhibitions or showcases</a:t>
            </a:r>
          </a:p>
          <a:p>
            <a:pPr marL="342900" lvl="0" indent="-342900" eaLnBrk="0" fontAlgn="base" hangingPunct="0">
              <a:spcBef>
                <a:spcPct val="20000"/>
              </a:spcBef>
              <a:spcAft>
                <a:spcPct val="0"/>
              </a:spcAft>
              <a:buFontTx/>
              <a:buChar char="•"/>
            </a:pPr>
            <a:r>
              <a:rPr lang="en-US" altLang="en-US" sz="2120" dirty="0">
                <a:solidFill>
                  <a:schemeClr val="accent2">
                    <a:lumMod val="75000"/>
                  </a:schemeClr>
                </a:solidFill>
                <a:latin typeface="Century Gothic" panose="020B0502020202020204" pitchFamily="34" charset="0"/>
                <a:ea typeface="+mn-ea"/>
                <a:cs typeface="+mn-cs"/>
              </a:rPr>
              <a:t>Performance in a leading or critical role </a:t>
            </a:r>
            <a:r>
              <a:rPr lang="en-US" altLang="en-US" sz="2120" u="sng" dirty="0">
                <a:solidFill>
                  <a:schemeClr val="accent2">
                    <a:lumMod val="75000"/>
                  </a:schemeClr>
                </a:solidFill>
                <a:latin typeface="Century Gothic" panose="020B0502020202020204" pitchFamily="34" charset="0"/>
                <a:ea typeface="+mn-ea"/>
                <a:cs typeface="+mn-cs"/>
              </a:rPr>
              <a:t>for organizations</a:t>
            </a:r>
            <a:r>
              <a:rPr lang="en-US" altLang="en-US" sz="2120" dirty="0">
                <a:solidFill>
                  <a:schemeClr val="accent2">
                    <a:lumMod val="75000"/>
                  </a:schemeClr>
                </a:solidFill>
                <a:latin typeface="Century Gothic" panose="020B0502020202020204" pitchFamily="34" charset="0"/>
                <a:ea typeface="+mn-ea"/>
                <a:cs typeface="+mn-cs"/>
              </a:rPr>
              <a:t> or establishments </a:t>
            </a:r>
            <a:r>
              <a:rPr lang="en-US" altLang="en-US" sz="2120" u="sng" dirty="0">
                <a:solidFill>
                  <a:schemeClr val="accent2">
                    <a:lumMod val="75000"/>
                  </a:schemeClr>
                </a:solidFill>
                <a:latin typeface="Century Gothic" panose="020B0502020202020204" pitchFamily="34" charset="0"/>
                <a:ea typeface="+mn-ea"/>
                <a:cs typeface="+mn-cs"/>
              </a:rPr>
              <a:t>with distinguished reputations</a:t>
            </a:r>
          </a:p>
          <a:p>
            <a:pPr marL="342900" lvl="0" indent="-342900" eaLnBrk="0" fontAlgn="base" hangingPunct="0">
              <a:spcBef>
                <a:spcPct val="20000"/>
              </a:spcBef>
              <a:spcAft>
                <a:spcPct val="0"/>
              </a:spcAft>
              <a:buFontTx/>
              <a:buChar char="•"/>
            </a:pPr>
            <a:r>
              <a:rPr lang="en-US" altLang="en-US" sz="2120" dirty="0">
                <a:solidFill>
                  <a:schemeClr val="accent2">
                    <a:lumMod val="75000"/>
                  </a:schemeClr>
                </a:solidFill>
                <a:latin typeface="Century Gothic" panose="020B0502020202020204" pitchFamily="34" charset="0"/>
                <a:ea typeface="+mn-ea"/>
                <a:cs typeface="+mn-cs"/>
              </a:rPr>
              <a:t>Commanding a high salary or other significantly high remuneration for services </a:t>
            </a:r>
            <a:r>
              <a:rPr lang="en-US" altLang="en-US" sz="2120" u="sng" dirty="0">
                <a:solidFill>
                  <a:schemeClr val="accent2">
                    <a:lumMod val="75000"/>
                  </a:schemeClr>
                </a:solidFill>
                <a:latin typeface="Century Gothic" panose="020B0502020202020204" pitchFamily="34" charset="0"/>
                <a:ea typeface="+mn-ea"/>
                <a:cs typeface="+mn-cs"/>
              </a:rPr>
              <a:t>in relation to others</a:t>
            </a:r>
            <a:r>
              <a:rPr lang="en-US" altLang="en-US" sz="2120" dirty="0">
                <a:solidFill>
                  <a:schemeClr val="accent2">
                    <a:lumMod val="75000"/>
                  </a:schemeClr>
                </a:solidFill>
                <a:latin typeface="Century Gothic" panose="020B0502020202020204" pitchFamily="34" charset="0"/>
                <a:ea typeface="+mn-ea"/>
                <a:cs typeface="+mn-cs"/>
              </a:rPr>
              <a:t> in the field; and</a:t>
            </a:r>
          </a:p>
          <a:p>
            <a:pPr marL="342900" lvl="0" indent="-342900" eaLnBrk="0" fontAlgn="base" hangingPunct="0">
              <a:spcBef>
                <a:spcPct val="20000"/>
              </a:spcBef>
              <a:spcAft>
                <a:spcPct val="0"/>
              </a:spcAft>
              <a:buFontTx/>
              <a:buChar char="•"/>
            </a:pPr>
            <a:r>
              <a:rPr lang="en-US" altLang="en-US" sz="2120" dirty="0">
                <a:solidFill>
                  <a:schemeClr val="accent2">
                    <a:lumMod val="75000"/>
                  </a:schemeClr>
                </a:solidFill>
                <a:latin typeface="Century Gothic" panose="020B0502020202020204" pitchFamily="34" charset="0"/>
                <a:ea typeface="+mn-ea"/>
                <a:cs typeface="+mn-cs"/>
              </a:rPr>
              <a:t>Evidence of commercial success </a:t>
            </a:r>
            <a:r>
              <a:rPr lang="en-US" altLang="en-US" sz="2120" u="sng" dirty="0">
                <a:solidFill>
                  <a:schemeClr val="accent2">
                    <a:lumMod val="75000"/>
                  </a:schemeClr>
                </a:solidFill>
                <a:latin typeface="Century Gothic" panose="020B0502020202020204" pitchFamily="34" charset="0"/>
                <a:ea typeface="+mn-ea"/>
                <a:cs typeface="+mn-cs"/>
              </a:rPr>
              <a:t>in the performing arts</a:t>
            </a:r>
          </a:p>
          <a:p>
            <a:endParaRPr lang="en-US" dirty="0"/>
          </a:p>
        </p:txBody>
      </p:sp>
    </p:spTree>
    <p:extLst>
      <p:ext uri="{BB962C8B-B14F-4D97-AF65-F5344CB8AC3E}">
        <p14:creationId xmlns:p14="http://schemas.microsoft.com/office/powerpoint/2010/main" val="2268348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200" dirty="0"/>
              <a:t>Comparable Evidence</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lvl="0" indent="-342900" eaLnBrk="0" fontAlgn="base" hangingPunct="0">
              <a:spcBef>
                <a:spcPct val="20000"/>
              </a:spcBef>
              <a:spcAft>
                <a:spcPct val="0"/>
              </a:spcAft>
              <a:buFontTx/>
              <a:buChar char="•"/>
              <a:defRPr/>
            </a:pPr>
            <a:r>
              <a:rPr lang="en-US" sz="1900" dirty="0">
                <a:solidFill>
                  <a:schemeClr val="accent2">
                    <a:lumMod val="75000"/>
                  </a:schemeClr>
                </a:solidFill>
                <a:latin typeface="Century Gothic" panose="020B0502020202020204" pitchFamily="34" charset="0"/>
                <a:ea typeface="+mn-ea"/>
                <a:cs typeface="+mn-cs"/>
              </a:rPr>
              <a:t>When the criteria do not readily apply to the applicant’s occupation, comparable evidence may be submitted to establish eligibility.</a:t>
            </a:r>
          </a:p>
          <a:p>
            <a:pPr marL="342900" lvl="0" indent="-342900" eaLnBrk="0" fontAlgn="base" hangingPunct="0">
              <a:spcBef>
                <a:spcPct val="20000"/>
              </a:spcBef>
              <a:spcAft>
                <a:spcPct val="0"/>
              </a:spcAft>
              <a:buFontTx/>
              <a:buChar char="•"/>
              <a:defRPr/>
            </a:pPr>
            <a:r>
              <a:rPr lang="en-US" sz="1900" dirty="0">
                <a:solidFill>
                  <a:schemeClr val="accent2">
                    <a:lumMod val="75000"/>
                  </a:schemeClr>
                </a:solidFill>
                <a:latin typeface="Century Gothic" panose="020B0502020202020204" pitchFamily="34" charset="0"/>
                <a:ea typeface="+mn-ea"/>
                <a:cs typeface="+mn-cs"/>
              </a:rPr>
              <a:t>Several of the criteria, e.g., evidence of success in the performing arts, do not apply to the sciences, so can argue comparable evidence.  For example, scientists cannot argue display of work in artistic showcases, but comparable recognition for achievements would be presentation of work at prestigious national and international conferences in the field.  Invited and oral presentations are more persuasive evidence than poster presentations.</a:t>
            </a:r>
          </a:p>
          <a:p>
            <a:pPr marL="342900" lvl="0" indent="-342900" eaLnBrk="0" fontAlgn="base" hangingPunct="0">
              <a:spcBef>
                <a:spcPct val="20000"/>
              </a:spcBef>
              <a:spcAft>
                <a:spcPct val="0"/>
              </a:spcAft>
              <a:buFontTx/>
              <a:buChar char="•"/>
              <a:defRPr/>
            </a:pPr>
            <a:r>
              <a:rPr lang="en-US" sz="1900" dirty="0">
                <a:solidFill>
                  <a:schemeClr val="accent2">
                    <a:lumMod val="75000"/>
                  </a:schemeClr>
                </a:solidFill>
                <a:latin typeface="Century Gothic" panose="020B0502020202020204" pitchFamily="34" charset="0"/>
                <a:ea typeface="+mn-ea"/>
                <a:cs typeface="+mn-cs"/>
              </a:rPr>
              <a:t>Limitations on comparable evidence?</a:t>
            </a:r>
          </a:p>
          <a:p>
            <a:endParaRPr lang="en-US" dirty="0"/>
          </a:p>
        </p:txBody>
      </p:sp>
    </p:spTree>
    <p:extLst>
      <p:ext uri="{BB962C8B-B14F-4D97-AF65-F5344CB8AC3E}">
        <p14:creationId xmlns:p14="http://schemas.microsoft.com/office/powerpoint/2010/main" val="3683236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a:xfrm>
            <a:off x="195513" y="306977"/>
            <a:ext cx="8360915" cy="697911"/>
          </a:xfrm>
        </p:spPr>
        <p:txBody>
          <a:bodyPr/>
          <a:lstStyle/>
          <a:p>
            <a:pPr algn="ctr"/>
            <a:r>
              <a:rPr lang="en-US" altLang="en-US" sz="3200" dirty="0"/>
              <a:t>Second Step: Final Merits </a:t>
            </a:r>
            <a:r>
              <a:rPr lang="en-US" altLang="en-US" sz="2700" dirty="0"/>
              <a:t>	</a:t>
            </a:r>
            <a:endParaRPr lang="en-US" sz="27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lvl="0" indent="-342900" eaLnBrk="0" fontAlgn="base" hangingPunct="0">
              <a:spcBef>
                <a:spcPct val="20000"/>
              </a:spcBef>
              <a:spcAft>
                <a:spcPct val="0"/>
              </a:spcAft>
              <a:buFontTx/>
              <a:buChar char="•"/>
              <a:defRPr/>
            </a:pPr>
            <a:r>
              <a:rPr lang="en-US" sz="2000" i="1" dirty="0">
                <a:solidFill>
                  <a:schemeClr val="accent2">
                    <a:lumMod val="75000"/>
                  </a:schemeClr>
                </a:solidFill>
                <a:latin typeface="Century Gothic" panose="020B0502020202020204" pitchFamily="34" charset="0"/>
                <a:ea typeface="+mn-ea"/>
                <a:cs typeface="+mn-cs"/>
              </a:rPr>
              <a:t>Incredibly</a:t>
            </a:r>
            <a:r>
              <a:rPr lang="en-US" sz="2000" dirty="0">
                <a:solidFill>
                  <a:schemeClr val="accent2">
                    <a:lumMod val="75000"/>
                  </a:schemeClr>
                </a:solidFill>
                <a:latin typeface="Century Gothic" panose="020B0502020202020204" pitchFamily="34" charset="0"/>
                <a:ea typeface="+mn-ea"/>
                <a:cs typeface="+mn-cs"/>
              </a:rPr>
              <a:t> subjective – predicting outcomes can be extremely difficult sometimes</a:t>
            </a:r>
          </a:p>
          <a:p>
            <a:pPr marL="342900" lvl="0" indent="-342900" eaLnBrk="0" fontAlgn="base" hangingPunct="0">
              <a:spcBef>
                <a:spcPct val="20000"/>
              </a:spcBef>
              <a:spcAft>
                <a:spcPct val="0"/>
              </a:spcAft>
              <a:buFontTx/>
              <a:buChar char="•"/>
              <a:defRPr/>
            </a:pPr>
            <a:r>
              <a:rPr lang="en-US" sz="2000" dirty="0">
                <a:solidFill>
                  <a:schemeClr val="accent2">
                    <a:lumMod val="75000"/>
                  </a:schemeClr>
                </a:solidFill>
                <a:latin typeface="Century Gothic" panose="020B0502020202020204" pitchFamily="34" charset="0"/>
                <a:ea typeface="+mn-ea"/>
                <a:cs typeface="+mn-cs"/>
              </a:rPr>
              <a:t>May satisfy 3 or more criteria, but still be denied at this stage</a:t>
            </a:r>
          </a:p>
          <a:p>
            <a:pPr marL="342900" lvl="0" indent="-342900" eaLnBrk="0" fontAlgn="base" hangingPunct="0">
              <a:spcBef>
                <a:spcPct val="20000"/>
              </a:spcBef>
              <a:spcAft>
                <a:spcPct val="0"/>
              </a:spcAft>
              <a:buFontTx/>
              <a:buChar char="•"/>
              <a:defRPr/>
            </a:pPr>
            <a:r>
              <a:rPr lang="en-US" sz="2000" dirty="0">
                <a:solidFill>
                  <a:schemeClr val="accent2">
                    <a:lumMod val="75000"/>
                  </a:schemeClr>
                </a:solidFill>
                <a:latin typeface="Century Gothic" panose="020B0502020202020204" pitchFamily="34" charset="0"/>
                <a:ea typeface="+mn-ea"/>
                <a:cs typeface="+mn-cs"/>
              </a:rPr>
              <a:t>Whatever the evidence submitted to satisfy at least 3 of the 10 criteria, it must be consistent with the claim that you have enjoyed sustained national or international acclaim and recognition for achievements</a:t>
            </a:r>
          </a:p>
          <a:p>
            <a:pPr marL="342900" lvl="0" indent="-342900" eaLnBrk="0" fontAlgn="base" hangingPunct="0">
              <a:spcBef>
                <a:spcPct val="20000"/>
              </a:spcBef>
              <a:spcAft>
                <a:spcPct val="0"/>
              </a:spcAft>
              <a:buFontTx/>
              <a:buChar char="•"/>
              <a:defRPr/>
            </a:pPr>
            <a:r>
              <a:rPr lang="en-US" sz="2000" dirty="0">
                <a:solidFill>
                  <a:schemeClr val="accent2">
                    <a:lumMod val="75000"/>
                  </a:schemeClr>
                </a:solidFill>
                <a:latin typeface="Century Gothic" panose="020B0502020202020204" pitchFamily="34" charset="0"/>
                <a:ea typeface="+mn-ea"/>
                <a:cs typeface="+mn-cs"/>
              </a:rPr>
              <a:t>For example, reviewing 1 manuscript, authoring 1 article, and receiving 1 lesser-known award over the course of an entire career may satisfy the minimum number of criteria without demonstrating eligibility for extraordinary ability classification</a:t>
            </a:r>
          </a:p>
          <a:p>
            <a:endParaRPr lang="en-US" dirty="0"/>
          </a:p>
        </p:txBody>
      </p:sp>
    </p:spTree>
    <p:extLst>
      <p:ext uri="{BB962C8B-B14F-4D97-AF65-F5344CB8AC3E}">
        <p14:creationId xmlns:p14="http://schemas.microsoft.com/office/powerpoint/2010/main" val="3695084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a:xfrm>
            <a:off x="291766" y="248194"/>
            <a:ext cx="7886700" cy="669682"/>
          </a:xfrm>
        </p:spPr>
        <p:txBody>
          <a:bodyPr/>
          <a:lstStyle/>
          <a:p>
            <a:pPr algn="ctr"/>
            <a:r>
              <a:rPr lang="en-US" altLang="en-US" sz="3000" dirty="0"/>
              <a:t>Final Merits Issues</a:t>
            </a:r>
            <a:endParaRPr lang="en-US" sz="30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lvl="0" indent="-342900" eaLnBrk="0" fontAlgn="base" hangingPunct="0">
              <a:spcBef>
                <a:spcPct val="20000"/>
              </a:spcBef>
              <a:spcAft>
                <a:spcPct val="0"/>
              </a:spcAft>
              <a:buFontTx/>
              <a:buChar char="•"/>
              <a:defRPr/>
            </a:pPr>
            <a:r>
              <a:rPr lang="en-US" altLang="en-US" sz="1780" dirty="0">
                <a:solidFill>
                  <a:schemeClr val="accent2">
                    <a:lumMod val="75000"/>
                  </a:schemeClr>
                </a:solidFill>
                <a:latin typeface="Century Gothic" panose="020B0502020202020204" pitchFamily="34" charset="0"/>
                <a:ea typeface="+mn-ea"/>
                <a:cs typeface="+mn-cs"/>
              </a:rPr>
              <a:t>Applications to criteria:</a:t>
            </a:r>
          </a:p>
          <a:p>
            <a:pPr marL="1027113" lvl="0" indent="-338138" eaLnBrk="0" fontAlgn="base" hangingPunct="0">
              <a:spcBef>
                <a:spcPct val="20000"/>
              </a:spcBef>
              <a:spcAft>
                <a:spcPct val="0"/>
              </a:spcAft>
              <a:buFont typeface="Wingdings" panose="05000000000000000000" pitchFamily="2" charset="2"/>
              <a:buChar char="v"/>
              <a:defRPr/>
            </a:pPr>
            <a:r>
              <a:rPr lang="en-US" altLang="en-US" sz="1780" dirty="0">
                <a:solidFill>
                  <a:schemeClr val="accent2">
                    <a:lumMod val="75000"/>
                  </a:schemeClr>
                </a:solidFill>
                <a:latin typeface="Century Gothic" panose="020B0502020202020204" pitchFamily="34" charset="0"/>
                <a:ea typeface="+mn-ea"/>
                <a:cs typeface="+mn-cs"/>
              </a:rPr>
              <a:t>Publications – quality of journals?  Impact factor? How many? First author?</a:t>
            </a:r>
          </a:p>
          <a:p>
            <a:pPr marL="1089025" lvl="0" indent="-400050" eaLnBrk="0" fontAlgn="base" hangingPunct="0">
              <a:spcBef>
                <a:spcPct val="20000"/>
              </a:spcBef>
              <a:spcAft>
                <a:spcPct val="0"/>
              </a:spcAft>
              <a:buFont typeface="Wingdings" panose="05000000000000000000" pitchFamily="2" charset="2"/>
              <a:buChar char="v"/>
              <a:defRPr/>
            </a:pPr>
            <a:r>
              <a:rPr lang="en-US" altLang="en-US" sz="1780" dirty="0">
                <a:solidFill>
                  <a:schemeClr val="accent2">
                    <a:lumMod val="75000"/>
                  </a:schemeClr>
                </a:solidFill>
                <a:latin typeface="Century Gothic" panose="020B0502020202020204" pitchFamily="34" charset="0"/>
                <a:ea typeface="+mn-ea"/>
                <a:cs typeface="+mn-cs"/>
              </a:rPr>
              <a:t>Reviewing – quality of journals? Impact factor?  How many? In your name or the PI?  Editorial boards?</a:t>
            </a:r>
          </a:p>
          <a:p>
            <a:pPr marL="1089025" lvl="0" indent="-400050" eaLnBrk="0" fontAlgn="base" hangingPunct="0">
              <a:spcBef>
                <a:spcPct val="20000"/>
              </a:spcBef>
              <a:spcAft>
                <a:spcPct val="0"/>
              </a:spcAft>
              <a:buFont typeface="Wingdings" panose="05000000000000000000" pitchFamily="2" charset="2"/>
              <a:buChar char="v"/>
              <a:defRPr/>
            </a:pPr>
            <a:r>
              <a:rPr lang="en-US" altLang="en-US" sz="1780" dirty="0">
                <a:solidFill>
                  <a:schemeClr val="accent2">
                    <a:lumMod val="75000"/>
                  </a:schemeClr>
                </a:solidFill>
                <a:latin typeface="Century Gothic" panose="020B0502020202020204" pitchFamily="34" charset="0"/>
                <a:ea typeface="+mn-ea"/>
                <a:cs typeface="+mn-cs"/>
              </a:rPr>
              <a:t>Contributions?  Who is using your research?  Citations?  Independent citations? Comparisons with others in the field?</a:t>
            </a:r>
          </a:p>
          <a:p>
            <a:pPr marL="342900" lvl="0" indent="-342900" eaLnBrk="0" fontAlgn="base" hangingPunct="0">
              <a:spcBef>
                <a:spcPct val="20000"/>
              </a:spcBef>
              <a:spcAft>
                <a:spcPct val="0"/>
              </a:spcAft>
              <a:buFontTx/>
              <a:buChar char="•"/>
              <a:defRPr/>
            </a:pPr>
            <a:r>
              <a:rPr lang="en-US" altLang="en-US" sz="1780" dirty="0">
                <a:solidFill>
                  <a:schemeClr val="accent2">
                    <a:lumMod val="75000"/>
                  </a:schemeClr>
                </a:solidFill>
                <a:latin typeface="Century Gothic" panose="020B0502020202020204" pitchFamily="34" charset="0"/>
                <a:ea typeface="+mn-ea"/>
                <a:cs typeface="+mn-cs"/>
              </a:rPr>
              <a:t>The number of articles and the period over which they were published is relevant – acclaim must be “sustained”</a:t>
            </a:r>
          </a:p>
          <a:p>
            <a:pPr marL="342900" lvl="0" indent="-342900" eaLnBrk="0" fontAlgn="base" hangingPunct="0">
              <a:spcBef>
                <a:spcPct val="20000"/>
              </a:spcBef>
              <a:spcAft>
                <a:spcPct val="0"/>
              </a:spcAft>
              <a:buFontTx/>
              <a:buChar char="•"/>
              <a:defRPr/>
            </a:pPr>
            <a:r>
              <a:rPr lang="en-US" altLang="en-US" sz="1780" dirty="0">
                <a:solidFill>
                  <a:schemeClr val="accent2">
                    <a:lumMod val="75000"/>
                  </a:schemeClr>
                </a:solidFill>
                <a:latin typeface="Century Gothic" panose="020B0502020202020204" pitchFamily="34" charset="0"/>
                <a:ea typeface="+mn-ea"/>
                <a:cs typeface="+mn-cs"/>
              </a:rPr>
              <a:t>Student awards and scholarships are generally discounted </a:t>
            </a:r>
          </a:p>
          <a:p>
            <a:pPr marL="342900" lvl="0" indent="-342900" eaLnBrk="0" fontAlgn="base" hangingPunct="0">
              <a:spcBef>
                <a:spcPct val="20000"/>
              </a:spcBef>
              <a:spcAft>
                <a:spcPct val="0"/>
              </a:spcAft>
              <a:buFontTx/>
              <a:buChar char="•"/>
              <a:defRPr/>
            </a:pPr>
            <a:r>
              <a:rPr lang="en-US" altLang="en-US" sz="1780" dirty="0">
                <a:solidFill>
                  <a:schemeClr val="accent2">
                    <a:lumMod val="75000"/>
                  </a:schemeClr>
                </a:solidFill>
                <a:latin typeface="Century Gothic" panose="020B0502020202020204" pitchFamily="34" charset="0"/>
                <a:ea typeface="+mn-ea"/>
                <a:cs typeface="+mn-cs"/>
              </a:rPr>
              <a:t>Grants seen as funding for future work rather than recognition for achievements (although may show a critical role if PI)</a:t>
            </a:r>
          </a:p>
          <a:p>
            <a:endParaRPr lang="en-US" sz="1780" dirty="0"/>
          </a:p>
        </p:txBody>
      </p:sp>
    </p:spTree>
    <p:extLst>
      <p:ext uri="{BB962C8B-B14F-4D97-AF65-F5344CB8AC3E}">
        <p14:creationId xmlns:p14="http://schemas.microsoft.com/office/powerpoint/2010/main" val="3690345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a:xfrm>
            <a:off x="291765" y="289347"/>
            <a:ext cx="8130339" cy="628529"/>
          </a:xfrm>
        </p:spPr>
        <p:txBody>
          <a:bodyPr/>
          <a:lstStyle/>
          <a:p>
            <a:pPr algn="ctr"/>
            <a:r>
              <a:rPr lang="en-US" altLang="en-US" sz="3200" dirty="0"/>
              <a:t>Final Merits Issues (cont.)</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lvl="0" indent="-342900" eaLnBrk="0" fontAlgn="base" hangingPunct="0">
              <a:spcBef>
                <a:spcPct val="20000"/>
              </a:spcBef>
              <a:spcAft>
                <a:spcPct val="0"/>
              </a:spcAft>
              <a:buFontTx/>
              <a:buChar char="•"/>
              <a:defRPr/>
            </a:pPr>
            <a:r>
              <a:rPr lang="en-US" sz="1800" dirty="0">
                <a:solidFill>
                  <a:schemeClr val="accent2">
                    <a:lumMod val="75000"/>
                  </a:schemeClr>
                </a:solidFill>
                <a:latin typeface="Century Gothic" panose="020B0502020202020204" pitchFamily="34" charset="0"/>
                <a:ea typeface="+mn-ea"/>
                <a:cs typeface="+mn-cs"/>
              </a:rPr>
              <a:t>How to establish critical or lead role:</a:t>
            </a:r>
          </a:p>
          <a:p>
            <a:pPr marL="742950" lvl="1" indent="-285750" eaLnBrk="0" fontAlgn="base" hangingPunct="0">
              <a:spcBef>
                <a:spcPct val="20000"/>
              </a:spcBef>
              <a:spcAft>
                <a:spcPct val="0"/>
              </a:spcAft>
              <a:buFontTx/>
              <a:buChar char="–"/>
              <a:defRPr/>
            </a:pPr>
            <a:r>
              <a:rPr lang="en-US" sz="1800" dirty="0">
                <a:solidFill>
                  <a:schemeClr val="accent2">
                    <a:lumMod val="75000"/>
                  </a:schemeClr>
                </a:solidFill>
                <a:latin typeface="Century Gothic" panose="020B0502020202020204" pitchFamily="34" charset="0"/>
              </a:rPr>
              <a:t>The role must be critical or leading within the organization or establishment </a:t>
            </a:r>
            <a:r>
              <a:rPr lang="en-US" sz="1800" u="sng" dirty="0">
                <a:solidFill>
                  <a:schemeClr val="accent2">
                    <a:lumMod val="75000"/>
                  </a:schemeClr>
                </a:solidFill>
                <a:latin typeface="Century Gothic" panose="020B0502020202020204" pitchFamily="34" charset="0"/>
              </a:rPr>
              <a:t>as a whole</a:t>
            </a:r>
            <a:r>
              <a:rPr lang="en-US" sz="1800" dirty="0">
                <a:solidFill>
                  <a:schemeClr val="accent2">
                    <a:lumMod val="75000"/>
                  </a:schemeClr>
                </a:solidFill>
                <a:latin typeface="Century Gothic" panose="020B0502020202020204" pitchFamily="34" charset="0"/>
              </a:rPr>
              <a:t>, not merely a single project or for a department.  However, think of arguments to support the position that a project or projects are critical to the mission of the institution and thus how your role satisfies this criterion.</a:t>
            </a:r>
          </a:p>
          <a:p>
            <a:pPr marL="342900" lvl="0" indent="-342900" eaLnBrk="0" fontAlgn="base" hangingPunct="0">
              <a:spcBef>
                <a:spcPct val="20000"/>
              </a:spcBef>
              <a:spcAft>
                <a:spcPct val="0"/>
              </a:spcAft>
              <a:buFontTx/>
              <a:buChar char="•"/>
              <a:defRPr/>
            </a:pPr>
            <a:r>
              <a:rPr lang="en-US" sz="1800" dirty="0">
                <a:solidFill>
                  <a:schemeClr val="accent2">
                    <a:lumMod val="75000"/>
                  </a:schemeClr>
                </a:solidFill>
                <a:latin typeface="Century Gothic" panose="020B0502020202020204" pitchFamily="34" charset="0"/>
                <a:ea typeface="+mn-ea"/>
                <a:cs typeface="+mn-cs"/>
              </a:rPr>
              <a:t>Choose your referees carefully!</a:t>
            </a:r>
          </a:p>
          <a:p>
            <a:pPr marL="742950" lvl="1" indent="-285750" eaLnBrk="0" fontAlgn="base" hangingPunct="0">
              <a:spcBef>
                <a:spcPct val="20000"/>
              </a:spcBef>
              <a:spcAft>
                <a:spcPct val="0"/>
              </a:spcAft>
              <a:buFontTx/>
              <a:buChar char="–"/>
              <a:defRPr/>
            </a:pPr>
            <a:r>
              <a:rPr lang="en-US" sz="1800" dirty="0">
                <a:solidFill>
                  <a:schemeClr val="accent2">
                    <a:lumMod val="75000"/>
                  </a:schemeClr>
                </a:solidFill>
                <a:latin typeface="Century Gothic" panose="020B0502020202020204" pitchFamily="34" charset="0"/>
              </a:rPr>
              <a:t>Reference letters from top scientists in your field are important to both the critical/lead role and original contributions of major significance criteria.  The more acclaimed and accomplished your referee, however, the less extraordinary you may appear to the adjudicating officer.  Independence of referees?</a:t>
            </a:r>
          </a:p>
          <a:p>
            <a:endParaRPr lang="en-US" sz="1100" dirty="0">
              <a:solidFill>
                <a:schemeClr val="accent2">
                  <a:lumMod val="75000"/>
                </a:schemeClr>
              </a:solidFill>
              <a:latin typeface="Century Gothic" panose="020B0502020202020204" pitchFamily="34" charset="0"/>
            </a:endParaRPr>
          </a:p>
        </p:txBody>
      </p:sp>
    </p:spTree>
    <p:extLst>
      <p:ext uri="{BB962C8B-B14F-4D97-AF65-F5344CB8AC3E}">
        <p14:creationId xmlns:p14="http://schemas.microsoft.com/office/powerpoint/2010/main" val="26120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400" dirty="0"/>
              <a:t>Requests for Evidence</a:t>
            </a:r>
            <a:endParaRPr lang="en-US" sz="34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lvl="0" indent="-34290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ea typeface="+mn-ea"/>
                <a:cs typeface="+mn-cs"/>
              </a:rPr>
              <a:t>Requests for Evidence (RFEs) are not uncommon with EB-1As</a:t>
            </a:r>
          </a:p>
          <a:p>
            <a:pPr marL="342900" lvl="0" indent="-34290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ea typeface="+mn-ea"/>
                <a:cs typeface="+mn-cs"/>
              </a:rPr>
              <a:t>RFEs must be read carefully – they often contain inaccurate statements that should be corrected in the RFE response</a:t>
            </a:r>
          </a:p>
          <a:p>
            <a:pPr marL="342900" lvl="0" indent="-34290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ea typeface="+mn-ea"/>
                <a:cs typeface="+mn-cs"/>
              </a:rPr>
              <a:t>Don’t assume the officer did his job – if the RFE suggests the officer failed to consider some evidence, but sure to point this out</a:t>
            </a:r>
          </a:p>
          <a:p>
            <a:pPr marL="342900" lvl="0" indent="-34290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ea typeface="+mn-ea"/>
                <a:cs typeface="+mn-cs"/>
              </a:rPr>
              <a:t>A common complaint in RFEs is that relying solely or primarily on reference letters to establish original contribution or influence on the field – make sure to point out how other evidence (publications in high impact journals, presentations in leading venues in the field, etc.) </a:t>
            </a:r>
            <a:r>
              <a:rPr lang="en-US" altLang="en-US" sz="1800" i="1" dirty="0">
                <a:solidFill>
                  <a:schemeClr val="accent2">
                    <a:lumMod val="75000"/>
                  </a:schemeClr>
                </a:solidFill>
                <a:latin typeface="Century Gothic" panose="020B0502020202020204" pitchFamily="34" charset="0"/>
                <a:ea typeface="+mn-ea"/>
                <a:cs typeface="+mn-cs"/>
              </a:rPr>
              <a:t>corroborate</a:t>
            </a:r>
            <a:r>
              <a:rPr lang="en-US" altLang="en-US" sz="1800" dirty="0">
                <a:solidFill>
                  <a:schemeClr val="accent2">
                    <a:lumMod val="75000"/>
                  </a:schemeClr>
                </a:solidFill>
                <a:latin typeface="Century Gothic" panose="020B0502020202020204" pitchFamily="34" charset="0"/>
                <a:ea typeface="+mn-ea"/>
                <a:cs typeface="+mn-cs"/>
              </a:rPr>
              <a:t> the assertions made in the letters --- </a:t>
            </a:r>
            <a:r>
              <a:rPr lang="en-US" altLang="en-US" sz="1800" b="1" dirty="0">
                <a:solidFill>
                  <a:schemeClr val="accent2">
                    <a:lumMod val="75000"/>
                  </a:schemeClr>
                </a:solidFill>
                <a:latin typeface="Century Gothic" panose="020B0502020202020204" pitchFamily="34" charset="0"/>
                <a:ea typeface="+mn-ea"/>
                <a:cs typeface="+mn-cs"/>
              </a:rPr>
              <a:t>reference letters help a case, but they can’t be the sole basis for the case!</a:t>
            </a:r>
          </a:p>
          <a:p>
            <a:pPr marL="342900" lvl="0" indent="-342900" eaLnBrk="0" fontAlgn="base" hangingPunct="0">
              <a:spcBef>
                <a:spcPct val="20000"/>
              </a:spcBef>
              <a:spcAft>
                <a:spcPct val="0"/>
              </a:spcAft>
              <a:buFontTx/>
              <a:buChar char="•"/>
              <a:defRPr/>
            </a:pPr>
            <a:r>
              <a:rPr lang="en-US" altLang="en-US" sz="1800" dirty="0">
                <a:solidFill>
                  <a:schemeClr val="accent2">
                    <a:lumMod val="75000"/>
                  </a:schemeClr>
                </a:solidFill>
                <a:latin typeface="Century Gothic" panose="020B0502020202020204" pitchFamily="34" charset="0"/>
                <a:ea typeface="+mn-ea"/>
                <a:cs typeface="+mn-cs"/>
              </a:rPr>
              <a:t>Litigation?</a:t>
            </a:r>
          </a:p>
          <a:p>
            <a:endParaRPr lang="en-US" sz="1100" dirty="0">
              <a:solidFill>
                <a:schemeClr val="accent2">
                  <a:lumMod val="75000"/>
                </a:schemeClr>
              </a:solidFill>
              <a:latin typeface="Century Gothic" panose="020B0502020202020204" pitchFamily="34" charset="0"/>
            </a:endParaRPr>
          </a:p>
        </p:txBody>
      </p:sp>
    </p:spTree>
    <p:extLst>
      <p:ext uri="{BB962C8B-B14F-4D97-AF65-F5344CB8AC3E}">
        <p14:creationId xmlns:p14="http://schemas.microsoft.com/office/powerpoint/2010/main" val="2805818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a:xfrm>
            <a:off x="291766" y="376359"/>
            <a:ext cx="8214560" cy="628529"/>
          </a:xfrm>
        </p:spPr>
        <p:txBody>
          <a:bodyPr/>
          <a:lstStyle/>
          <a:p>
            <a:pPr algn="ctr"/>
            <a:r>
              <a:rPr lang="en-US" altLang="en-US" dirty="0"/>
              <a:t>Adjustment of Status/Consular Processing Key Issues</a:t>
            </a:r>
            <a:endParaRPr lang="en-US"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lvl="0" indent="-342900" fontAlgn="base">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Actual immigration – check for identity, criminal record, immigration violations and medical to show admissibility to the US</a:t>
            </a:r>
          </a:p>
          <a:p>
            <a:pPr marL="342900" lvl="0" indent="-342900" fontAlgn="base">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Birth certificates – Indian birth certificates?  Incomplete birth certificates? Late registration</a:t>
            </a:r>
          </a:p>
          <a:p>
            <a:pPr marL="342900" lvl="0" indent="-342900" fontAlgn="base">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Criminal records – DUI?</a:t>
            </a:r>
          </a:p>
          <a:p>
            <a:pPr marL="342900" lvl="0" indent="-342900" fontAlgn="base">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Maintaining underlying immigration status</a:t>
            </a:r>
          </a:p>
          <a:p>
            <a:pPr marL="342900" lvl="0" indent="-342900" fontAlgn="base">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Medical issues</a:t>
            </a:r>
          </a:p>
          <a:p>
            <a:pPr marL="342900" lvl="0" indent="-342900" fontAlgn="base">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Dependents (spouse and children under 21) are eligible for green cards</a:t>
            </a:r>
          </a:p>
          <a:p>
            <a:pPr marL="342900" lvl="0" indent="-342900" fontAlgn="base">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Work permit and travel documents within 180 days of filing (restrictions on travel for some temporary statuses)</a:t>
            </a:r>
          </a:p>
          <a:p>
            <a:pPr marL="342900" lvl="0" indent="-342900" fontAlgn="base">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Interviews</a:t>
            </a:r>
          </a:p>
          <a:p>
            <a:pPr marL="342900" lvl="0" indent="-342900" fontAlgn="base">
              <a:spcBef>
                <a:spcPct val="20000"/>
              </a:spcBef>
              <a:spcAft>
                <a:spcPct val="0"/>
              </a:spcAft>
              <a:buFontTx/>
              <a:buChar char="•"/>
            </a:pPr>
            <a:r>
              <a:rPr lang="en-US" altLang="en-US" sz="1600" dirty="0">
                <a:solidFill>
                  <a:schemeClr val="accent2">
                    <a:lumMod val="75000"/>
                  </a:schemeClr>
                </a:solidFill>
                <a:latin typeface="Century Gothic" panose="020B0502020202020204" pitchFamily="34" charset="0"/>
                <a:ea typeface="+mn-ea"/>
                <a:cs typeface="+mn-cs"/>
              </a:rPr>
              <a:t>Advantages of consular processing?  Can continue process from abroad</a:t>
            </a:r>
          </a:p>
          <a:p>
            <a:pPr marL="342900" lvl="0" indent="-342900" fontAlgn="base">
              <a:spcBef>
                <a:spcPct val="20000"/>
              </a:spcBef>
              <a:spcAft>
                <a:spcPct val="0"/>
              </a:spcAft>
              <a:buFontTx/>
              <a:buChar char="•"/>
            </a:pPr>
            <a:endParaRPr lang="en-US" altLang="en-US" sz="1600" dirty="0">
              <a:solidFill>
                <a:schemeClr val="accent2">
                  <a:lumMod val="75000"/>
                </a:schemeClr>
              </a:solidFill>
              <a:latin typeface="Century Gothic" panose="020B0502020202020204" pitchFamily="34" charset="0"/>
              <a:ea typeface="+mn-ea"/>
              <a:cs typeface="+mn-cs"/>
            </a:endParaRPr>
          </a:p>
          <a:p>
            <a:pPr marL="342900" lvl="0" indent="-342900" fontAlgn="base">
              <a:spcBef>
                <a:spcPct val="20000"/>
              </a:spcBef>
              <a:spcAft>
                <a:spcPct val="0"/>
              </a:spcAft>
              <a:buFontTx/>
              <a:buChar char="•"/>
            </a:pPr>
            <a:endParaRPr lang="en-US" altLang="en-US" sz="1600" dirty="0">
              <a:solidFill>
                <a:schemeClr val="accent2">
                  <a:lumMod val="75000"/>
                </a:schemeClr>
              </a:solidFill>
              <a:latin typeface="Century Gothic" panose="020B0502020202020204" pitchFamily="34" charset="0"/>
              <a:ea typeface="+mn-ea"/>
              <a:cs typeface="+mn-cs"/>
            </a:endParaRPr>
          </a:p>
          <a:p>
            <a:pPr marL="342900" lvl="0" indent="-342900" fontAlgn="base">
              <a:spcBef>
                <a:spcPct val="20000"/>
              </a:spcBef>
              <a:spcAft>
                <a:spcPct val="0"/>
              </a:spcAft>
              <a:buFontTx/>
              <a:buChar char="•"/>
            </a:pPr>
            <a:endParaRPr lang="en-US" altLang="en-US" sz="1600" dirty="0">
              <a:solidFill>
                <a:schemeClr val="accent2">
                  <a:lumMod val="75000"/>
                </a:schemeClr>
              </a:solidFill>
              <a:latin typeface="Century Gothic" panose="020B0502020202020204" pitchFamily="34" charset="0"/>
              <a:ea typeface="+mn-ea"/>
              <a:cs typeface="+mn-cs"/>
            </a:endParaRPr>
          </a:p>
          <a:p>
            <a:endParaRPr lang="en-US" sz="1100" dirty="0">
              <a:solidFill>
                <a:schemeClr val="accent2">
                  <a:lumMod val="75000"/>
                </a:schemeClr>
              </a:solidFill>
              <a:latin typeface="Century Gothic" panose="020B0502020202020204" pitchFamily="34" charset="0"/>
            </a:endParaRPr>
          </a:p>
        </p:txBody>
      </p:sp>
    </p:spTree>
    <p:extLst>
      <p:ext uri="{BB962C8B-B14F-4D97-AF65-F5344CB8AC3E}">
        <p14:creationId xmlns:p14="http://schemas.microsoft.com/office/powerpoint/2010/main" val="3011887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200" dirty="0"/>
              <a:t>J-1 Subject?</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116874"/>
            <a:ext cx="8515684" cy="3502751"/>
          </a:xfrm>
          <a:prstGeom prst="rect">
            <a:avLst/>
          </a:prstGeom>
        </p:spPr>
        <p:txBody>
          <a:bodyPr/>
          <a:lstStyle/>
          <a:p>
            <a:pPr marL="342900" lvl="0" indent="-342900" eaLnBrk="0" fontAlgn="base" hangingPunct="0">
              <a:spcBef>
                <a:spcPct val="20000"/>
              </a:spcBef>
              <a:spcAft>
                <a:spcPct val="0"/>
              </a:spcAft>
              <a:buFontTx/>
              <a:buChar char="•"/>
              <a:defRPr/>
            </a:pPr>
            <a:r>
              <a:rPr lang="en-US" sz="2000" dirty="0">
                <a:solidFill>
                  <a:schemeClr val="accent2">
                    <a:lumMod val="75000"/>
                  </a:schemeClr>
                </a:solidFill>
                <a:latin typeface="Century Gothic" panose="020B0502020202020204" pitchFamily="34" charset="0"/>
                <a:ea typeface="+mn-ea"/>
                <a:cs typeface="+mn-cs"/>
              </a:rPr>
              <a:t>Cannot apply for green card (AOS or consular processing) until home for two years or receive waiver</a:t>
            </a:r>
          </a:p>
          <a:p>
            <a:pPr marL="342900" lvl="0" indent="-342900" eaLnBrk="0" fontAlgn="base" hangingPunct="0">
              <a:spcBef>
                <a:spcPct val="20000"/>
              </a:spcBef>
              <a:spcAft>
                <a:spcPct val="0"/>
              </a:spcAft>
              <a:buFontTx/>
              <a:buChar char="•"/>
              <a:defRPr/>
            </a:pPr>
            <a:r>
              <a:rPr lang="en-US" sz="2000" dirty="0">
                <a:solidFill>
                  <a:schemeClr val="accent2">
                    <a:lumMod val="75000"/>
                  </a:schemeClr>
                </a:solidFill>
                <a:latin typeface="Century Gothic" panose="020B0502020202020204" pitchFamily="34" charset="0"/>
                <a:ea typeface="+mn-ea"/>
                <a:cs typeface="+mn-cs"/>
              </a:rPr>
              <a:t>Waiver options:</a:t>
            </a:r>
          </a:p>
          <a:p>
            <a:pPr marL="742950" lvl="1" indent="-285750" eaLnBrk="0" fontAlgn="base" hangingPunct="0">
              <a:lnSpc>
                <a:spcPct val="80000"/>
              </a:lnSpc>
              <a:spcBef>
                <a:spcPct val="20000"/>
              </a:spcBef>
              <a:spcAft>
                <a:spcPct val="0"/>
              </a:spcAft>
              <a:buFontTx/>
              <a:buChar char="–"/>
              <a:defRPr/>
            </a:pPr>
            <a:r>
              <a:rPr lang="en-US" sz="2000" u="sng" dirty="0">
                <a:solidFill>
                  <a:schemeClr val="accent2">
                    <a:lumMod val="75000"/>
                  </a:schemeClr>
                </a:solidFill>
                <a:latin typeface="Century Gothic" panose="020B0502020202020204" pitchFamily="34" charset="0"/>
              </a:rPr>
              <a:t>No-objection</a:t>
            </a:r>
            <a:r>
              <a:rPr lang="en-US" sz="2000" dirty="0">
                <a:solidFill>
                  <a:schemeClr val="accent2">
                    <a:lumMod val="75000"/>
                  </a:schemeClr>
                </a:solidFill>
                <a:latin typeface="Century Gothic" panose="020B0502020202020204" pitchFamily="34" charset="0"/>
              </a:rPr>
              <a:t> statement from home government (skills list/government funding) – Fulbright funding?</a:t>
            </a:r>
          </a:p>
          <a:p>
            <a:pPr marL="742950" lvl="1" indent="-285750" eaLnBrk="0" fontAlgn="base" hangingPunct="0">
              <a:lnSpc>
                <a:spcPct val="80000"/>
              </a:lnSpc>
              <a:spcBef>
                <a:spcPct val="20000"/>
              </a:spcBef>
              <a:spcAft>
                <a:spcPct val="0"/>
              </a:spcAft>
              <a:buFontTx/>
              <a:buChar char="–"/>
              <a:defRPr/>
            </a:pPr>
            <a:r>
              <a:rPr lang="en-US" sz="2000" dirty="0">
                <a:solidFill>
                  <a:schemeClr val="accent2">
                    <a:lumMod val="75000"/>
                  </a:schemeClr>
                </a:solidFill>
                <a:latin typeface="Century Gothic" panose="020B0502020202020204" pitchFamily="34" charset="0"/>
              </a:rPr>
              <a:t>Claim to </a:t>
            </a:r>
            <a:r>
              <a:rPr lang="en-US" sz="2000" u="sng" dirty="0">
                <a:solidFill>
                  <a:schemeClr val="accent2">
                    <a:lumMod val="75000"/>
                  </a:schemeClr>
                </a:solidFill>
                <a:latin typeface="Century Gothic" panose="020B0502020202020204" pitchFamily="34" charset="0"/>
              </a:rPr>
              <a:t>persecution</a:t>
            </a:r>
            <a:r>
              <a:rPr lang="en-US" sz="2000" dirty="0">
                <a:solidFill>
                  <a:schemeClr val="accent2">
                    <a:lumMod val="75000"/>
                  </a:schemeClr>
                </a:solidFill>
                <a:latin typeface="Century Gothic" panose="020B0502020202020204" pitchFamily="34" charset="0"/>
              </a:rPr>
              <a:t> if you return to your home country</a:t>
            </a:r>
          </a:p>
          <a:p>
            <a:pPr marL="742950" lvl="1" indent="-285750" eaLnBrk="0" fontAlgn="base" hangingPunct="0">
              <a:lnSpc>
                <a:spcPct val="80000"/>
              </a:lnSpc>
              <a:spcBef>
                <a:spcPct val="20000"/>
              </a:spcBef>
              <a:spcAft>
                <a:spcPct val="0"/>
              </a:spcAft>
              <a:buFontTx/>
              <a:buChar char="–"/>
              <a:defRPr/>
            </a:pPr>
            <a:r>
              <a:rPr lang="en-US" sz="2000" dirty="0">
                <a:solidFill>
                  <a:schemeClr val="accent2">
                    <a:lumMod val="75000"/>
                  </a:schemeClr>
                </a:solidFill>
                <a:latin typeface="Century Gothic" panose="020B0502020202020204" pitchFamily="34" charset="0"/>
              </a:rPr>
              <a:t>Claim of </a:t>
            </a:r>
            <a:r>
              <a:rPr lang="en-US" sz="2000" u="sng" dirty="0">
                <a:solidFill>
                  <a:schemeClr val="accent2">
                    <a:lumMod val="75000"/>
                  </a:schemeClr>
                </a:solidFill>
                <a:latin typeface="Century Gothic" panose="020B0502020202020204" pitchFamily="34" charset="0"/>
              </a:rPr>
              <a:t>exceptional hardship</a:t>
            </a:r>
            <a:r>
              <a:rPr lang="en-US" sz="2000" dirty="0">
                <a:solidFill>
                  <a:schemeClr val="accent2">
                    <a:lumMod val="75000"/>
                  </a:schemeClr>
                </a:solidFill>
                <a:latin typeface="Century Gothic" panose="020B0502020202020204" pitchFamily="34" charset="0"/>
              </a:rPr>
              <a:t> to US citizen or permanent resident spouse/child if required to return to home country</a:t>
            </a:r>
          </a:p>
          <a:p>
            <a:pPr marL="742950" lvl="1" indent="-285750" eaLnBrk="0" fontAlgn="base" hangingPunct="0">
              <a:lnSpc>
                <a:spcPct val="80000"/>
              </a:lnSpc>
              <a:spcBef>
                <a:spcPct val="20000"/>
              </a:spcBef>
              <a:spcAft>
                <a:spcPct val="0"/>
              </a:spcAft>
              <a:buFontTx/>
              <a:buChar char="–"/>
              <a:defRPr/>
            </a:pPr>
            <a:r>
              <a:rPr lang="en-US" sz="2000" dirty="0">
                <a:solidFill>
                  <a:schemeClr val="accent2">
                    <a:lumMod val="75000"/>
                  </a:schemeClr>
                </a:solidFill>
                <a:latin typeface="Century Gothic" panose="020B0502020202020204" pitchFamily="34" charset="0"/>
              </a:rPr>
              <a:t>J-2 spouses need to fulfill the requirement independently or included in J-1 spouse’s waiver</a:t>
            </a:r>
          </a:p>
          <a:p>
            <a:pPr marL="742950" lvl="1" indent="-285750" eaLnBrk="0" fontAlgn="base" hangingPunct="0">
              <a:lnSpc>
                <a:spcPct val="80000"/>
              </a:lnSpc>
              <a:spcBef>
                <a:spcPct val="20000"/>
              </a:spcBef>
              <a:spcAft>
                <a:spcPct val="0"/>
              </a:spcAft>
              <a:buFontTx/>
              <a:buChar char="–"/>
              <a:defRPr/>
            </a:pPr>
            <a:endParaRPr lang="en-US" sz="2350" dirty="0">
              <a:latin typeface="Times New Roman"/>
            </a:endParaRPr>
          </a:p>
          <a:p>
            <a:pPr marL="742950" lvl="1" indent="-285750" eaLnBrk="0" fontAlgn="base" hangingPunct="0">
              <a:lnSpc>
                <a:spcPct val="80000"/>
              </a:lnSpc>
              <a:spcBef>
                <a:spcPct val="20000"/>
              </a:spcBef>
              <a:spcAft>
                <a:spcPct val="0"/>
              </a:spcAft>
              <a:buFontTx/>
              <a:buChar char="–"/>
              <a:defRPr/>
            </a:pPr>
            <a:endParaRPr lang="en-US" sz="2350" dirty="0">
              <a:latin typeface="Times New Roman"/>
            </a:endParaRPr>
          </a:p>
          <a:p>
            <a:endParaRPr lang="en-US" dirty="0"/>
          </a:p>
        </p:txBody>
      </p:sp>
    </p:spTree>
    <p:extLst>
      <p:ext uri="{BB962C8B-B14F-4D97-AF65-F5344CB8AC3E}">
        <p14:creationId xmlns:p14="http://schemas.microsoft.com/office/powerpoint/2010/main" val="1507822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6D4290-7445-43F3-A829-05476F228A22}"/>
              </a:ext>
            </a:extLst>
          </p:cNvPr>
          <p:cNvSpPr>
            <a:spLocks noGrp="1"/>
          </p:cNvSpPr>
          <p:nvPr>
            <p:ph type="body" sz="quarter" idx="10"/>
          </p:nvPr>
        </p:nvSpPr>
        <p:spPr>
          <a:xfrm>
            <a:off x="6388100" y="2285249"/>
            <a:ext cx="2509838" cy="1690687"/>
          </a:xfrm>
        </p:spPr>
        <p:txBody>
          <a:bodyPr/>
          <a:lstStyle/>
          <a:p>
            <a:pPr algn="ctr">
              <a:lnSpc>
                <a:spcPct val="80000"/>
              </a:lnSpc>
            </a:pPr>
            <a:endParaRPr lang="en-US" altLang="en-US" sz="1400" dirty="0"/>
          </a:p>
          <a:p>
            <a:pPr algn="ctr">
              <a:lnSpc>
                <a:spcPct val="80000"/>
              </a:lnSpc>
            </a:pPr>
            <a:endParaRPr lang="en-US" altLang="en-US" sz="1400" dirty="0"/>
          </a:p>
          <a:p>
            <a:pPr algn="ctr">
              <a:lnSpc>
                <a:spcPct val="80000"/>
              </a:lnSpc>
            </a:pPr>
            <a:endParaRPr lang="en-US" altLang="en-US" sz="1400" dirty="0"/>
          </a:p>
          <a:p>
            <a:pPr algn="ctr">
              <a:lnSpc>
                <a:spcPct val="80000"/>
              </a:lnSpc>
            </a:pPr>
            <a:r>
              <a:rPr lang="en-US" altLang="en-US" sz="1400" dirty="0"/>
              <a:t>(310) 570-4088</a:t>
            </a:r>
          </a:p>
          <a:p>
            <a:pPr algn="ctr">
              <a:lnSpc>
                <a:spcPct val="80000"/>
              </a:lnSpc>
            </a:pPr>
            <a:r>
              <a:rPr lang="en-US" altLang="en-US" sz="1400" u="sng" dirty="0"/>
              <a:t>crosenthal@wolfsdorf.com</a:t>
            </a:r>
          </a:p>
          <a:p>
            <a:pPr algn="ctr">
              <a:lnSpc>
                <a:spcPct val="80000"/>
              </a:lnSpc>
            </a:pPr>
            <a:r>
              <a:rPr lang="en-US" altLang="en-US" sz="1400" dirty="0"/>
              <a:t>www.wolfsdorf.com</a:t>
            </a:r>
          </a:p>
          <a:p>
            <a:pPr algn="ctr">
              <a:lnSpc>
                <a:spcPct val="80000"/>
              </a:lnSpc>
            </a:pPr>
            <a:r>
              <a:rPr lang="en-US" altLang="en-US" sz="1400" dirty="0"/>
              <a:t>  </a:t>
            </a:r>
          </a:p>
          <a:p>
            <a:endParaRPr lang="en-US" dirty="0"/>
          </a:p>
        </p:txBody>
      </p:sp>
    </p:spTree>
    <p:extLst>
      <p:ext uri="{BB962C8B-B14F-4D97-AF65-F5344CB8AC3E}">
        <p14:creationId xmlns:p14="http://schemas.microsoft.com/office/powerpoint/2010/main" val="3366102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4" name="Picture 3">
            <a:extLst>
              <a:ext uri="{FF2B5EF4-FFF2-40B4-BE49-F238E27FC236}">
                <a16:creationId xmlns:a16="http://schemas.microsoft.com/office/drawing/2014/main" id="{C4B712D3-3F76-43AF-94A9-427058B3FDD8}"/>
              </a:ext>
            </a:extLst>
          </p:cNvPr>
          <p:cNvPicPr>
            <a:picLocks noChangeAspect="1"/>
          </p:cNvPicPr>
          <p:nvPr/>
        </p:nvPicPr>
        <p:blipFill>
          <a:blip r:embed="rId3">
            <a:extLst>
              <a:ext uri="{BEBA8EAE-BF5A-486C-A8C5-ECC9F3942E4B}">
                <a14:imgProps xmlns:a14="http://schemas.microsoft.com/office/drawing/2010/main">
                  <a14:imgLayer r:embed="rId4">
                    <a14:imgEffect>
                      <a14:saturation sat="99000"/>
                    </a14:imgEffect>
                    <a14:imgEffect>
                      <a14:brightnessContrast bright="10000"/>
                    </a14:imgEffect>
                  </a14:imgLayer>
                </a14:imgProps>
              </a:ext>
            </a:extLst>
          </a:blip>
          <a:stretch>
            <a:fillRect/>
          </a:stretch>
        </p:blipFill>
        <p:spPr>
          <a:xfrm>
            <a:off x="40344" y="1502723"/>
            <a:ext cx="4639860" cy="2193928"/>
          </a:xfrm>
          <a:prstGeom prst="rect">
            <a:avLst/>
          </a:prstGeom>
        </p:spPr>
      </p:pic>
      <p:pic>
        <p:nvPicPr>
          <p:cNvPr id="6" name="Picture 5">
            <a:extLst>
              <a:ext uri="{FF2B5EF4-FFF2-40B4-BE49-F238E27FC236}">
                <a16:creationId xmlns:a16="http://schemas.microsoft.com/office/drawing/2014/main" id="{111E6D3E-1E68-466A-8867-B3D1537E6347}"/>
              </a:ext>
            </a:extLst>
          </p:cNvPr>
          <p:cNvPicPr>
            <a:picLocks noChangeAspect="1"/>
          </p:cNvPicPr>
          <p:nvPr/>
        </p:nvPicPr>
        <p:blipFill>
          <a:blip r:embed="rId5"/>
          <a:stretch>
            <a:fillRect/>
          </a:stretch>
        </p:blipFill>
        <p:spPr>
          <a:xfrm>
            <a:off x="4474486" y="1"/>
            <a:ext cx="5338694" cy="5143499"/>
          </a:xfrm>
          <a:prstGeom prst="rect">
            <a:avLst/>
          </a:prstGeom>
        </p:spPr>
      </p:pic>
      <p:sp>
        <p:nvSpPr>
          <p:cNvPr id="93" name="Shape 93"/>
          <p:cNvSpPr txBox="1">
            <a:spLocks noGrp="1"/>
          </p:cNvSpPr>
          <p:nvPr>
            <p:ph type="title" idx="4294967295"/>
          </p:nvPr>
        </p:nvSpPr>
        <p:spPr>
          <a:xfrm>
            <a:off x="311700" y="410000"/>
            <a:ext cx="8520600" cy="6078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Roboto"/>
              <a:buNone/>
              <a:defRPr sz="3000" b="0" i="0" u="none" strike="noStrike" cap="none">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a:pPr>
              <a:lnSpc>
                <a:spcPct val="107000"/>
              </a:lnSpc>
              <a:spcAft>
                <a:spcPts val="800"/>
              </a:spcAft>
            </a:pPr>
            <a:r>
              <a:rPr lang="en-US" sz="2400" b="1" dirty="0">
                <a:solidFill>
                  <a:schemeClr val="accent2">
                    <a:lumMod val="75000"/>
                  </a:schemeClr>
                </a:solidFill>
                <a:effectLst>
                  <a:outerShdw blurRad="38100" dist="38100" dir="2700000" algn="tl">
                    <a:srgbClr val="000000">
                      <a:alpha val="43137"/>
                    </a:srgbClr>
                  </a:outerShdw>
                </a:effectLst>
                <a:latin typeface="Raleway" panose="020B0503030101060003" pitchFamily="34" charset="0"/>
              </a:rPr>
              <a:t> About Us</a:t>
            </a:r>
          </a:p>
        </p:txBody>
      </p:sp>
      <p:pic>
        <p:nvPicPr>
          <p:cNvPr id="10" name="Picture 9">
            <a:extLst>
              <a:ext uri="{FF2B5EF4-FFF2-40B4-BE49-F238E27FC236}">
                <a16:creationId xmlns:a16="http://schemas.microsoft.com/office/drawing/2014/main" id="{B5B07E0A-0BC9-48F5-BDA4-3AA4B18C3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25" y="4357265"/>
            <a:ext cx="1779206" cy="987229"/>
          </a:xfrm>
          <a:prstGeom prst="rect">
            <a:avLst/>
          </a:prstGeom>
        </p:spPr>
      </p:pic>
      <p:sp>
        <p:nvSpPr>
          <p:cNvPr id="2" name="Rectangle 1">
            <a:extLst>
              <a:ext uri="{FF2B5EF4-FFF2-40B4-BE49-F238E27FC236}">
                <a16:creationId xmlns:a16="http://schemas.microsoft.com/office/drawing/2014/main" id="{038A3774-EC66-4911-8461-B1A007DB9039}"/>
              </a:ext>
            </a:extLst>
          </p:cNvPr>
          <p:cNvSpPr/>
          <p:nvPr/>
        </p:nvSpPr>
        <p:spPr>
          <a:xfrm>
            <a:off x="391166" y="965688"/>
            <a:ext cx="4030815" cy="2031325"/>
          </a:xfrm>
          <a:prstGeom prst="rect">
            <a:avLst/>
          </a:prstGeom>
        </p:spPr>
        <p:txBody>
          <a:bodyPr wrap="square">
            <a:spAutoFit/>
          </a:bodyPr>
          <a:lstStyle/>
          <a:p>
            <a:r>
              <a:rPr lang="en-US" dirty="0">
                <a:solidFill>
                  <a:srgbClr val="212D74"/>
                </a:solidFill>
                <a:latin typeface="Raleway" panose="020B0503030101060003" pitchFamily="34" charset="0"/>
                <a:ea typeface="Roboto" panose="020B0604020202020204" charset="0"/>
                <a:cs typeface="Times New Roman" panose="02020603050405020304" pitchFamily="18" charset="0"/>
              </a:rPr>
              <a:t>Wolfsdorf Rosenthal LLP is a full-service, </a:t>
            </a:r>
            <a:r>
              <a:rPr lang="en-US" b="1" dirty="0">
                <a:solidFill>
                  <a:srgbClr val="212D74"/>
                </a:solidFill>
                <a:latin typeface="Raleway" panose="020B0503030101060003" pitchFamily="34" charset="0"/>
                <a:ea typeface="Roboto" panose="020B0604020202020204" charset="0"/>
                <a:cs typeface="Times New Roman" panose="02020603050405020304" pitchFamily="18" charset="0"/>
              </a:rPr>
              <a:t>technology-focused</a:t>
            </a:r>
            <a:r>
              <a:rPr lang="en-US" dirty="0">
                <a:solidFill>
                  <a:srgbClr val="212D74"/>
                </a:solidFill>
                <a:latin typeface="Raleway" panose="020B0503030101060003" pitchFamily="34" charset="0"/>
                <a:ea typeface="Roboto" panose="020B0604020202020204" charset="0"/>
                <a:cs typeface="Times New Roman" panose="02020603050405020304" pitchFamily="18" charset="0"/>
              </a:rPr>
              <a:t>, </a:t>
            </a:r>
            <a:r>
              <a:rPr lang="en-US" b="1" dirty="0">
                <a:solidFill>
                  <a:srgbClr val="212D74"/>
                </a:solidFill>
                <a:latin typeface="Raleway" panose="020B0503030101060003" pitchFamily="34" charset="0"/>
                <a:ea typeface="Roboto" panose="020B0604020202020204" charset="0"/>
                <a:cs typeface="Times New Roman" panose="02020603050405020304" pitchFamily="18" charset="0"/>
              </a:rPr>
              <a:t>top-rated immigration</a:t>
            </a:r>
            <a:r>
              <a:rPr lang="en-US" dirty="0">
                <a:solidFill>
                  <a:srgbClr val="212D74"/>
                </a:solidFill>
                <a:latin typeface="Raleway" panose="020B0503030101060003" pitchFamily="34" charset="0"/>
                <a:ea typeface="Roboto" panose="020B0604020202020204" charset="0"/>
                <a:cs typeface="Times New Roman" panose="02020603050405020304" pitchFamily="18" charset="0"/>
              </a:rPr>
              <a:t> law firm. </a:t>
            </a:r>
            <a:br>
              <a:rPr lang="en-US" dirty="0">
                <a:solidFill>
                  <a:srgbClr val="212D74"/>
                </a:solidFill>
                <a:latin typeface="Raleway" panose="020B0503030101060003" pitchFamily="34" charset="0"/>
                <a:ea typeface="Roboto" panose="020B0604020202020204" charset="0"/>
                <a:cs typeface="Times New Roman" panose="02020603050405020304" pitchFamily="18" charset="0"/>
              </a:rPr>
            </a:br>
            <a:br>
              <a:rPr lang="en-US" dirty="0">
                <a:solidFill>
                  <a:srgbClr val="212D74"/>
                </a:solidFill>
                <a:latin typeface="Raleway" panose="020B0503030101060003" pitchFamily="34" charset="0"/>
                <a:ea typeface="Roboto" panose="020B0604020202020204" charset="0"/>
                <a:cs typeface="Times New Roman" panose="02020603050405020304" pitchFamily="18" charset="0"/>
              </a:rPr>
            </a:br>
            <a:r>
              <a:rPr lang="en-US" dirty="0">
                <a:solidFill>
                  <a:srgbClr val="212D74"/>
                </a:solidFill>
                <a:latin typeface="Raleway" panose="020B0503030101060003" pitchFamily="34" charset="0"/>
                <a:ea typeface="Roboto" panose="020B0604020202020204" charset="0"/>
                <a:cs typeface="Times New Roman" panose="02020603050405020304" pitchFamily="18" charset="0"/>
              </a:rPr>
              <a:t>With offices in </a:t>
            </a:r>
            <a:r>
              <a:rPr lang="en-US" b="1" dirty="0">
                <a:solidFill>
                  <a:srgbClr val="212D74"/>
                </a:solidFill>
                <a:latin typeface="Raleway" panose="020B0503030101060003" pitchFamily="34" charset="0"/>
                <a:ea typeface="Roboto" panose="020B0604020202020204" charset="0"/>
                <a:cs typeface="Times New Roman" panose="02020603050405020304" pitchFamily="18" charset="0"/>
              </a:rPr>
              <a:t>Los Angeles, New York, Boston</a:t>
            </a:r>
            <a:r>
              <a:rPr lang="en-US" dirty="0">
                <a:solidFill>
                  <a:srgbClr val="212D74"/>
                </a:solidFill>
                <a:latin typeface="Raleway" panose="020B0503030101060003" pitchFamily="34" charset="0"/>
                <a:ea typeface="Roboto" panose="020B0604020202020204" charset="0"/>
                <a:cs typeface="Times New Roman" panose="02020603050405020304" pitchFamily="18" charset="0"/>
              </a:rPr>
              <a:t>,</a:t>
            </a:r>
            <a:r>
              <a:rPr lang="en-US" b="1" dirty="0">
                <a:solidFill>
                  <a:srgbClr val="212D74"/>
                </a:solidFill>
                <a:latin typeface="Raleway" panose="020B0503030101060003" pitchFamily="34" charset="0"/>
                <a:ea typeface="Roboto" panose="020B0604020202020204" charset="0"/>
                <a:cs typeface="Times New Roman" panose="02020603050405020304" pitchFamily="18" charset="0"/>
              </a:rPr>
              <a:t> Oakland, San Francisco, Santa Monica and Shanghai, </a:t>
            </a:r>
            <a:r>
              <a:rPr lang="en-US" dirty="0">
                <a:solidFill>
                  <a:srgbClr val="212D74"/>
                </a:solidFill>
                <a:latin typeface="Raleway" panose="020B0503030101060003" pitchFamily="34" charset="0"/>
                <a:ea typeface="Roboto" panose="020B0604020202020204" charset="0"/>
                <a:cs typeface="Times New Roman" panose="02020603050405020304" pitchFamily="18" charset="0"/>
              </a:rPr>
              <a:t>we are internationally renowned for providing exceptional, efficient and client-focused services</a:t>
            </a:r>
            <a:r>
              <a:rPr lang="en-US" dirty="0">
                <a:solidFill>
                  <a:srgbClr val="212D74"/>
                </a:solidFill>
                <a:latin typeface="Raleway" panose="020B0503030101060003" pitchFamily="34" charset="0"/>
                <a:ea typeface="Roboto" panose="020B0604020202020204" charset="0"/>
              </a:rPr>
              <a:t>.</a:t>
            </a:r>
          </a:p>
        </p:txBody>
      </p:sp>
    </p:spTree>
    <p:extLst>
      <p:ext uri="{BB962C8B-B14F-4D97-AF65-F5344CB8AC3E}">
        <p14:creationId xmlns:p14="http://schemas.microsoft.com/office/powerpoint/2010/main" val="1884904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ood&#10;&#10;Description automatically generated">
            <a:extLst>
              <a:ext uri="{FF2B5EF4-FFF2-40B4-BE49-F238E27FC236}">
                <a16:creationId xmlns:a16="http://schemas.microsoft.com/office/drawing/2014/main" id="{5B44EEA7-8565-49FD-AEC7-9545DF8B56F7}"/>
              </a:ext>
            </a:extLst>
          </p:cNvPr>
          <p:cNvPicPr>
            <a:picLocks noChangeAspect="1"/>
          </p:cNvPicPr>
          <p:nvPr/>
        </p:nvPicPr>
        <p:blipFill>
          <a:blip r:embed="rId2"/>
          <a:stretch>
            <a:fillRect/>
          </a:stretch>
        </p:blipFill>
        <p:spPr>
          <a:xfrm>
            <a:off x="5670978" y="2048388"/>
            <a:ext cx="2195248" cy="1843026"/>
          </a:xfrm>
          <a:prstGeom prst="rect">
            <a:avLst/>
          </a:prstGeom>
        </p:spPr>
      </p:pic>
      <p:sp>
        <p:nvSpPr>
          <p:cNvPr id="14" name="Shape 139">
            <a:extLst>
              <a:ext uri="{FF2B5EF4-FFF2-40B4-BE49-F238E27FC236}">
                <a16:creationId xmlns:a16="http://schemas.microsoft.com/office/drawing/2014/main" id="{809FBA75-E0E6-44C8-AD98-98BD246C3728}"/>
              </a:ext>
            </a:extLst>
          </p:cNvPr>
          <p:cNvSpPr txBox="1">
            <a:spLocks/>
          </p:cNvSpPr>
          <p:nvPr/>
        </p:nvSpPr>
        <p:spPr>
          <a:xfrm>
            <a:off x="394563" y="175189"/>
            <a:ext cx="7897673" cy="552984"/>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Font typeface="Roboto"/>
              <a:buNone/>
              <a:defRPr sz="3000" b="0" i="0" u="none" strike="noStrike" cap="none">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a:r>
              <a:rPr lang="en" sz="2400" b="1" dirty="0">
                <a:solidFill>
                  <a:srgbClr val="212D74"/>
                </a:solidFill>
                <a:effectLst>
                  <a:outerShdw blurRad="38100" dist="38100" dir="2700000" algn="tl">
                    <a:srgbClr val="000000">
                      <a:alpha val="43137"/>
                    </a:srgbClr>
                  </a:outerShdw>
                </a:effectLst>
                <a:latin typeface="Raleway" panose="020B0503030101060003" pitchFamily="34" charset="0"/>
              </a:rPr>
              <a:t>KNOWLEDGE LEADERSHIP &amp; FIRM AWARDS</a:t>
            </a:r>
          </a:p>
        </p:txBody>
      </p:sp>
      <p:cxnSp>
        <p:nvCxnSpPr>
          <p:cNvPr id="15" name="Shape 146">
            <a:extLst>
              <a:ext uri="{FF2B5EF4-FFF2-40B4-BE49-F238E27FC236}">
                <a16:creationId xmlns:a16="http://schemas.microsoft.com/office/drawing/2014/main" id="{647C4467-D3CB-44AB-A343-6440A5F3B952}"/>
              </a:ext>
            </a:extLst>
          </p:cNvPr>
          <p:cNvCxnSpPr>
            <a:cxnSpLocks/>
          </p:cNvCxnSpPr>
          <p:nvPr/>
        </p:nvCxnSpPr>
        <p:spPr>
          <a:xfrm flipH="1">
            <a:off x="485169" y="747928"/>
            <a:ext cx="7932437" cy="0"/>
          </a:xfrm>
          <a:prstGeom prst="straightConnector1">
            <a:avLst/>
          </a:prstGeom>
          <a:ln>
            <a:solidFill>
              <a:schemeClr val="accent6"/>
            </a:solidFill>
            <a:headEnd type="none" w="lg" len="lg"/>
            <a:tailEnd type="none" w="lg" len="lg"/>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12A50650-776B-4816-A5A4-648E77457BB5}"/>
              </a:ext>
            </a:extLst>
          </p:cNvPr>
          <p:cNvSpPr/>
          <p:nvPr/>
        </p:nvSpPr>
        <p:spPr>
          <a:xfrm flipV="1">
            <a:off x="6080" y="-4640"/>
            <a:ext cx="9144000" cy="156597"/>
          </a:xfrm>
          <a:prstGeom prst="rect">
            <a:avLst/>
          </a:prstGeom>
          <a:solidFill>
            <a:srgbClr val="1A1654"/>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DD67F14-7E01-46B7-BE6B-45A62875B5F7}"/>
              </a:ext>
            </a:extLst>
          </p:cNvPr>
          <p:cNvSpPr txBox="1"/>
          <p:nvPr/>
        </p:nvSpPr>
        <p:spPr>
          <a:xfrm>
            <a:off x="394563" y="761067"/>
            <a:ext cx="8258781" cy="1306383"/>
          </a:xfrm>
          <a:prstGeom prst="rect">
            <a:avLst/>
          </a:prstGeom>
          <a:noFill/>
        </p:spPr>
        <p:txBody>
          <a:bodyPr wrap="square" rtlCol="0" anchor="t">
            <a:spAutoFit/>
          </a:bodyPr>
          <a:lstStyle/>
          <a:p>
            <a:pPr>
              <a:lnSpc>
                <a:spcPct val="150000"/>
              </a:lnSpc>
            </a:pPr>
            <a:r>
              <a:rPr lang="en-US" dirty="0">
                <a:solidFill>
                  <a:srgbClr val="212D74"/>
                </a:solidFill>
                <a:latin typeface="Raleway" panose="020B0503030101060003" pitchFamily="34" charset="0"/>
              </a:rPr>
              <a:t>Our expertise stems from </a:t>
            </a:r>
            <a:r>
              <a:rPr lang="en-US" b="1" dirty="0">
                <a:solidFill>
                  <a:srgbClr val="212D74"/>
                </a:solidFill>
                <a:latin typeface="Raleway" panose="020B0503030101060003" pitchFamily="34" charset="0"/>
              </a:rPr>
              <a:t>cutting-edge scholarship</a:t>
            </a:r>
            <a:r>
              <a:rPr lang="en-US" dirty="0">
                <a:solidFill>
                  <a:srgbClr val="212D74"/>
                </a:solidFill>
                <a:latin typeface="Raleway" panose="020B0503030101060003" pitchFamily="34" charset="0"/>
              </a:rPr>
              <a:t>, regular presentations at </a:t>
            </a:r>
            <a:r>
              <a:rPr lang="en-US" b="1" dirty="0">
                <a:solidFill>
                  <a:srgbClr val="212D74"/>
                </a:solidFill>
                <a:latin typeface="Raleway" panose="020B0503030101060003" pitchFamily="34" charset="0"/>
              </a:rPr>
              <a:t>national and international forums</a:t>
            </a:r>
            <a:r>
              <a:rPr lang="en-US" dirty="0">
                <a:solidFill>
                  <a:srgbClr val="212D74"/>
                </a:solidFill>
                <a:latin typeface="Raleway" panose="020B0503030101060003" pitchFamily="34" charset="0"/>
              </a:rPr>
              <a:t>, and </a:t>
            </a:r>
            <a:r>
              <a:rPr lang="en-US" b="1" dirty="0">
                <a:solidFill>
                  <a:srgbClr val="212D74"/>
                </a:solidFill>
                <a:latin typeface="Raleway" panose="020B0503030101060003" pitchFamily="34" charset="0"/>
              </a:rPr>
              <a:t>prestigious leadership roles</a:t>
            </a:r>
            <a:r>
              <a:rPr lang="en-US" dirty="0">
                <a:solidFill>
                  <a:srgbClr val="212D74"/>
                </a:solidFill>
                <a:latin typeface="Raleway" panose="020B0503030101060003" pitchFamily="34" charset="0"/>
              </a:rPr>
              <a:t> including past national President and current Vice President of the 15,000-member </a:t>
            </a:r>
            <a:r>
              <a:rPr lang="en-US" b="1" dirty="0">
                <a:solidFill>
                  <a:srgbClr val="212D74"/>
                </a:solidFill>
                <a:latin typeface="Raleway" panose="020B0503030101060003" pitchFamily="34" charset="0"/>
              </a:rPr>
              <a:t>American Immigration Lawyers Association</a:t>
            </a:r>
            <a:r>
              <a:rPr lang="en-US" dirty="0">
                <a:solidFill>
                  <a:srgbClr val="212D74"/>
                </a:solidFill>
                <a:latin typeface="Raleway" panose="020B0503030101060003" pitchFamily="34" charset="0"/>
              </a:rPr>
              <a:t> (AILA).</a:t>
            </a:r>
          </a:p>
          <a:p>
            <a:pPr marL="171450" indent="-171450">
              <a:lnSpc>
                <a:spcPct val="150000"/>
              </a:lnSpc>
              <a:buFont typeface="Arial" panose="020B0604020202020204" pitchFamily="34" charset="0"/>
              <a:buChar char="•"/>
            </a:pPr>
            <a:endParaRPr lang="en-US" sz="1200" dirty="0">
              <a:solidFill>
                <a:srgbClr val="212D74"/>
              </a:solidFill>
              <a:latin typeface="Raleway" panose="020B0604020202020204" charset="0"/>
              <a:ea typeface="Roboto" panose="020B0604020202020204" charset="0"/>
              <a:cs typeface="Times New Roman" panose="02020603050405020304" pitchFamily="18" charset="0"/>
            </a:endParaRPr>
          </a:p>
        </p:txBody>
      </p:sp>
      <p:sp>
        <p:nvSpPr>
          <p:cNvPr id="7" name="TextBox 6">
            <a:extLst>
              <a:ext uri="{FF2B5EF4-FFF2-40B4-BE49-F238E27FC236}">
                <a16:creationId xmlns:a16="http://schemas.microsoft.com/office/drawing/2014/main" id="{8D0C042A-728E-42A2-9F05-FDCF2343ED50}"/>
              </a:ext>
            </a:extLst>
          </p:cNvPr>
          <p:cNvSpPr txBox="1"/>
          <p:nvPr/>
        </p:nvSpPr>
        <p:spPr>
          <a:xfrm>
            <a:off x="1210790" y="3872352"/>
            <a:ext cx="2982813" cy="523220"/>
          </a:xfrm>
          <a:prstGeom prst="rect">
            <a:avLst/>
          </a:prstGeom>
          <a:solidFill>
            <a:schemeClr val="accent1">
              <a:lumMod val="75000"/>
            </a:schemeClr>
          </a:solidFill>
          <a:ln>
            <a:solidFill>
              <a:schemeClr val="bg1"/>
            </a:solidFill>
          </a:ln>
        </p:spPr>
        <p:txBody>
          <a:bodyPr wrap="square" rtlCol="0">
            <a:spAutoFit/>
          </a:bodyPr>
          <a:lstStyle/>
          <a:p>
            <a:pPr algn="ctr"/>
            <a:r>
              <a:rPr lang="en-US" b="1" dirty="0">
                <a:solidFill>
                  <a:schemeClr val="bg1"/>
                </a:solidFill>
                <a:latin typeface="Raleway" panose="020B0503030101060003" pitchFamily="34" charset="0"/>
              </a:rPr>
              <a:t>TIER 1 IMMIGRATION LAW FIRM </a:t>
            </a:r>
            <a:r>
              <a:rPr lang="en-US" dirty="0">
                <a:solidFill>
                  <a:schemeClr val="bg1"/>
                </a:solidFill>
                <a:latin typeface="Raleway" panose="020B0503030101060003" pitchFamily="34" charset="0"/>
              </a:rPr>
              <a:t> NATIONAL, LA, NYC</a:t>
            </a:r>
          </a:p>
        </p:txBody>
      </p:sp>
      <p:sp>
        <p:nvSpPr>
          <p:cNvPr id="8" name="TextBox 7">
            <a:extLst>
              <a:ext uri="{FF2B5EF4-FFF2-40B4-BE49-F238E27FC236}">
                <a16:creationId xmlns:a16="http://schemas.microsoft.com/office/drawing/2014/main" id="{8ECFBE7B-86D9-4ACD-982D-1875E29020DD}"/>
              </a:ext>
            </a:extLst>
          </p:cNvPr>
          <p:cNvSpPr txBox="1"/>
          <p:nvPr/>
        </p:nvSpPr>
        <p:spPr>
          <a:xfrm>
            <a:off x="5244968" y="3859213"/>
            <a:ext cx="3047268" cy="523220"/>
          </a:xfrm>
          <a:prstGeom prst="rect">
            <a:avLst/>
          </a:prstGeom>
          <a:solidFill>
            <a:schemeClr val="accent1">
              <a:lumMod val="75000"/>
            </a:schemeClr>
          </a:solidFill>
          <a:ln>
            <a:solidFill>
              <a:schemeClr val="bg1"/>
            </a:solidFill>
          </a:ln>
        </p:spPr>
        <p:txBody>
          <a:bodyPr wrap="square" rtlCol="0">
            <a:spAutoFit/>
          </a:bodyPr>
          <a:lstStyle/>
          <a:p>
            <a:pPr algn="ctr"/>
            <a:r>
              <a:rPr lang="en-US" b="1" dirty="0">
                <a:solidFill>
                  <a:schemeClr val="bg1"/>
                </a:solidFill>
                <a:latin typeface="Raleway" panose="020B0503030101060003" pitchFamily="34" charset="0"/>
              </a:rPr>
              <a:t>BAND 1 IMMIGRATION LAW FIRM  </a:t>
            </a:r>
            <a:r>
              <a:rPr lang="en-US" dirty="0">
                <a:solidFill>
                  <a:schemeClr val="bg1"/>
                </a:solidFill>
                <a:latin typeface="Raleway" panose="020B0503030101060003" pitchFamily="34" charset="0"/>
              </a:rPr>
              <a:t>CALIFORNIA</a:t>
            </a:r>
          </a:p>
        </p:txBody>
      </p:sp>
      <p:pic>
        <p:nvPicPr>
          <p:cNvPr id="11" name="Picture 10" descr="A close up of a sign&#10;&#10;Description automatically generated">
            <a:extLst>
              <a:ext uri="{FF2B5EF4-FFF2-40B4-BE49-F238E27FC236}">
                <a16:creationId xmlns:a16="http://schemas.microsoft.com/office/drawing/2014/main" id="{A2642B77-65EB-4F38-8DA2-5514082B3513}"/>
              </a:ext>
            </a:extLst>
          </p:cNvPr>
          <p:cNvPicPr>
            <a:picLocks noChangeAspect="1"/>
          </p:cNvPicPr>
          <p:nvPr/>
        </p:nvPicPr>
        <p:blipFill>
          <a:blip r:embed="rId3"/>
          <a:stretch>
            <a:fillRect/>
          </a:stretch>
        </p:blipFill>
        <p:spPr>
          <a:xfrm>
            <a:off x="1761711" y="1922704"/>
            <a:ext cx="1880972" cy="1880972"/>
          </a:xfrm>
          <a:prstGeom prst="rect">
            <a:avLst/>
          </a:prstGeom>
        </p:spPr>
      </p:pic>
    </p:spTree>
    <p:extLst>
      <p:ext uri="{BB962C8B-B14F-4D97-AF65-F5344CB8AC3E}">
        <p14:creationId xmlns:p14="http://schemas.microsoft.com/office/powerpoint/2010/main" val="916672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F80485-EED4-4502-98C8-6C2953328C37}"/>
              </a:ext>
            </a:extLst>
          </p:cNvPr>
          <p:cNvSpPr/>
          <p:nvPr/>
        </p:nvSpPr>
        <p:spPr>
          <a:xfrm>
            <a:off x="2143443" y="1208530"/>
            <a:ext cx="6600614" cy="3231654"/>
          </a:xfrm>
          <a:prstGeom prst="rect">
            <a:avLst/>
          </a:prstGeom>
        </p:spPr>
        <p:txBody>
          <a:bodyPr wrap="square">
            <a:spAutoFit/>
          </a:bodyPr>
          <a:lstStyle/>
          <a:p>
            <a:r>
              <a:rPr lang="en-US" sz="1800" b="1" dirty="0">
                <a:solidFill>
                  <a:schemeClr val="accent1">
                    <a:lumMod val="75000"/>
                  </a:schemeClr>
                </a:solidFill>
                <a:effectLst>
                  <a:outerShdw blurRad="38100" dist="38100" dir="2700000" algn="tl">
                    <a:srgbClr val="000000">
                      <a:alpha val="43137"/>
                    </a:srgbClr>
                  </a:outerShdw>
                </a:effectLst>
                <a:latin typeface="Raleway" panose="020B0503030101060003" pitchFamily="34" charset="0"/>
              </a:rPr>
              <a:t>Cliff Rosenthal</a:t>
            </a:r>
          </a:p>
          <a:p>
            <a:endParaRPr lang="en-US" dirty="0">
              <a:solidFill>
                <a:srgbClr val="1A1654"/>
              </a:solidFill>
              <a:latin typeface="Raleway" panose="020B0503030101060003"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1F1E55"/>
                </a:solidFill>
                <a:effectLst/>
                <a:latin typeface="Raleway" panose="020B0604020202020204" charset="0"/>
                <a:ea typeface="Times New Roman" panose="02020603050405020304" pitchFamily="18" charset="0"/>
              </a:rPr>
              <a:t>Founding Partner of Wolfsdorf Rosenthal LLP</a:t>
            </a:r>
            <a:endParaRPr lang="en-US" dirty="0">
              <a:solidFill>
                <a:srgbClr val="1F1E55"/>
              </a:solidFill>
              <a:effectLst/>
              <a:latin typeface="Raleway" panose="020B060402020202020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1F1E55"/>
                </a:solidFill>
                <a:effectLst/>
                <a:latin typeface="Raleway" panose="020B0604020202020204" charset="0"/>
                <a:ea typeface="Times New Roman" panose="02020603050405020304" pitchFamily="18" charset="0"/>
              </a:rPr>
              <a:t>Over 20 years of experience and a thorough knowledge of the immigration law practice</a:t>
            </a:r>
            <a:endParaRPr lang="en-US" dirty="0">
              <a:solidFill>
                <a:srgbClr val="1F1E55"/>
              </a:solidFill>
              <a:effectLst/>
              <a:latin typeface="Raleway" panose="020B060402020202020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1F1E55"/>
                </a:solidFill>
                <a:effectLst/>
                <a:latin typeface="Raleway" panose="020B0604020202020204" charset="0"/>
                <a:ea typeface="Times New Roman" panose="02020603050405020304" pitchFamily="18" charset="0"/>
              </a:rPr>
              <a:t>Who’s Who Legal, Thought Leader in Corporate Immigration (2021)</a:t>
            </a:r>
            <a:endParaRPr lang="en-US" dirty="0">
              <a:solidFill>
                <a:srgbClr val="1F1E55"/>
              </a:solidFill>
              <a:effectLst/>
              <a:latin typeface="Raleway" panose="020B060402020202020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1F1E55"/>
                </a:solidFill>
                <a:effectLst/>
                <a:latin typeface="Raleway" panose="020B0604020202020204" charset="0"/>
                <a:ea typeface="Times New Roman" panose="02020603050405020304" pitchFamily="18" charset="0"/>
              </a:rPr>
              <a:t>Best Lawyers Recognition (2018-2021)</a:t>
            </a:r>
            <a:endParaRPr lang="en-US" dirty="0">
              <a:solidFill>
                <a:srgbClr val="1F1E55"/>
              </a:solidFill>
              <a:effectLst/>
              <a:latin typeface="Raleway" panose="020B060402020202020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1F1E55"/>
                </a:solidFill>
                <a:effectLst/>
                <a:latin typeface="Raleway" panose="020B0604020202020204" charset="0"/>
                <a:ea typeface="Times New Roman" panose="02020603050405020304" pitchFamily="18" charset="0"/>
              </a:rPr>
              <a:t>Super Lawyers, Rising Star (2008-2012)</a:t>
            </a:r>
            <a:endParaRPr lang="en-US" dirty="0">
              <a:solidFill>
                <a:srgbClr val="1F1E55"/>
              </a:solidFill>
              <a:latin typeface="Raleway" panose="020B0604020202020204"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1F1E55"/>
                </a:solidFill>
                <a:effectLst/>
                <a:latin typeface="Raleway" panose="020B0604020202020204" charset="0"/>
                <a:ea typeface="Times New Roman" panose="02020603050405020304" pitchFamily="18" charset="0"/>
              </a:rPr>
              <a:t>Former member of the American Immigration Lawyer Association (AILA) Board of Publications, Distance Learning, and Healthcare Committees, and past Chair of AILA’s Religious Worker Committee</a:t>
            </a: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1F1E55"/>
                </a:solidFill>
                <a:latin typeface="Raleway" panose="020B0604020202020204" charset="0"/>
              </a:rPr>
              <a:t>Current Southern California AILA Customs and Border Patrol Liaison</a:t>
            </a:r>
          </a:p>
          <a:p>
            <a:pPr marL="285750" marR="0" lvl="0" indent="-285750">
              <a:spcBef>
                <a:spcPts val="0"/>
              </a:spcBef>
              <a:spcAft>
                <a:spcPts val="0"/>
              </a:spcAft>
              <a:buSzPts val="1000"/>
              <a:buFont typeface="Arial" panose="020B0604020202020204" pitchFamily="34" charset="0"/>
              <a:buChar char="•"/>
              <a:tabLst>
                <a:tab pos="457200" algn="l"/>
              </a:tabLst>
            </a:pPr>
            <a:endParaRPr lang="en-US" sz="1600" dirty="0">
              <a:solidFill>
                <a:srgbClr val="1A1654"/>
              </a:solidFill>
              <a:latin typeface="Raleway" panose="020B0503030101060003" pitchFamily="34" charset="0"/>
            </a:endParaRPr>
          </a:p>
          <a:p>
            <a:r>
              <a:rPr lang="en-US" sz="1600" b="1" dirty="0">
                <a:solidFill>
                  <a:srgbClr val="1A1654"/>
                </a:solidFill>
                <a:latin typeface="Raleway" panose="020B0503030101060003" pitchFamily="34" charset="0"/>
              </a:rPr>
              <a:t>Contact: </a:t>
            </a:r>
            <a:r>
              <a:rPr lang="en-US" sz="1600" b="1" u="sng" dirty="0">
                <a:solidFill>
                  <a:srgbClr val="3BBEFF"/>
                </a:solidFill>
                <a:latin typeface="Raleway" panose="020B0503030101060003" pitchFamily="34" charset="0"/>
              </a:rPr>
              <a:t>CRosenthal</a:t>
            </a:r>
            <a:r>
              <a:rPr lang="en-US" sz="1600" b="1" dirty="0">
                <a:solidFill>
                  <a:srgbClr val="3BBEFF"/>
                </a:solidFill>
                <a:latin typeface="Raleway" panose="020B0503030101060003" pitchFamily="34" charset="0"/>
                <a:hlinkClick r:id="rId2">
                  <a:extLst>
                    <a:ext uri="{A12FA001-AC4F-418D-AE19-62706E023703}">
                      <ahyp:hlinkClr xmlns:ahyp="http://schemas.microsoft.com/office/drawing/2018/hyperlinkcolor" val="tx"/>
                    </a:ext>
                  </a:extLst>
                </a:hlinkClick>
              </a:rPr>
              <a:t>@Wolfsdorf.com</a:t>
            </a:r>
            <a:r>
              <a:rPr lang="en-US" sz="1600" b="1" dirty="0">
                <a:solidFill>
                  <a:srgbClr val="3BBEFF"/>
                </a:solidFill>
                <a:latin typeface="Raleway" panose="020B0503030101060003" pitchFamily="34" charset="0"/>
              </a:rPr>
              <a:t> </a:t>
            </a:r>
          </a:p>
        </p:txBody>
      </p:sp>
      <p:grpSp>
        <p:nvGrpSpPr>
          <p:cNvPr id="2" name="Group 4">
            <a:extLst>
              <a:ext uri="{FF2B5EF4-FFF2-40B4-BE49-F238E27FC236}">
                <a16:creationId xmlns:a16="http://schemas.microsoft.com/office/drawing/2014/main" id="{63ABCD73-A16A-4DD3-B003-69D9D2DB810C}"/>
              </a:ext>
            </a:extLst>
          </p:cNvPr>
          <p:cNvGrpSpPr>
            <a:grpSpLocks noChangeAspect="1"/>
          </p:cNvGrpSpPr>
          <p:nvPr/>
        </p:nvGrpSpPr>
        <p:grpSpPr bwMode="auto">
          <a:xfrm>
            <a:off x="187504" y="1379352"/>
            <a:ext cx="1774825" cy="1739901"/>
            <a:chOff x="174" y="232"/>
            <a:chExt cx="1118" cy="1096"/>
          </a:xfrm>
        </p:grpSpPr>
        <p:sp>
          <p:nvSpPr>
            <p:cNvPr id="5" name="AutoShape 3">
              <a:extLst>
                <a:ext uri="{FF2B5EF4-FFF2-40B4-BE49-F238E27FC236}">
                  <a16:creationId xmlns:a16="http://schemas.microsoft.com/office/drawing/2014/main" id="{C45A92A3-9184-454E-9210-C424413A9CBB}"/>
                </a:ext>
              </a:extLst>
            </p:cNvPr>
            <p:cNvSpPr>
              <a:spLocks noChangeAspect="1" noChangeArrowheads="1" noTextEdit="1"/>
            </p:cNvSpPr>
            <p:nvPr/>
          </p:nvSpPr>
          <p:spPr bwMode="auto">
            <a:xfrm>
              <a:off x="174" y="232"/>
              <a:ext cx="1118"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3D23B33F-6D25-431E-A42E-A229B8C29954}"/>
                </a:ext>
              </a:extLst>
            </p:cNvPr>
            <p:cNvPicPr>
              <a:picLocks noChangeAspect="1" noChangeArrowheads="1"/>
            </p:cNvPicPr>
            <p:nvPr/>
          </p:nvPicPr>
          <p:blipFill>
            <a:blip r:embed="rId3"/>
            <a:srcRect/>
            <a:stretch/>
          </p:blipFill>
          <p:spPr bwMode="auto">
            <a:xfrm>
              <a:off x="186" y="232"/>
              <a:ext cx="1096"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8D17622-E27D-4B52-B76F-DB5FDA53BE46}"/>
              </a:ext>
            </a:extLst>
          </p:cNvPr>
          <p:cNvSpPr txBox="1"/>
          <p:nvPr/>
        </p:nvSpPr>
        <p:spPr>
          <a:xfrm>
            <a:off x="6024820" y="0"/>
            <a:ext cx="4114800" cy="230832"/>
          </a:xfrm>
          <a:prstGeom prst="rect">
            <a:avLst/>
          </a:prstGeom>
          <a:noFill/>
        </p:spPr>
        <p:txBody>
          <a:bodyPr wrap="square" rtlCol="0">
            <a:spAutoFit/>
          </a:bodyPr>
          <a:lstStyle/>
          <a:p>
            <a:r>
              <a:rPr lang="en-US" sz="900" dirty="0">
                <a:latin typeface="Raleway" panose="020B0604020202020204" charset="0"/>
              </a:rPr>
              <a:t>©2020 Wolfsdorf Rosenthal LLP – Private &amp; Confidential</a:t>
            </a:r>
          </a:p>
        </p:txBody>
      </p:sp>
      <p:sp>
        <p:nvSpPr>
          <p:cNvPr id="10" name="TextBox 9">
            <a:extLst>
              <a:ext uri="{FF2B5EF4-FFF2-40B4-BE49-F238E27FC236}">
                <a16:creationId xmlns:a16="http://schemas.microsoft.com/office/drawing/2014/main" id="{31714660-B7A2-44BB-B650-2A483CFD462A}"/>
              </a:ext>
            </a:extLst>
          </p:cNvPr>
          <p:cNvSpPr txBox="1"/>
          <p:nvPr/>
        </p:nvSpPr>
        <p:spPr>
          <a:xfrm>
            <a:off x="9099" y="454968"/>
            <a:ext cx="2420471" cy="523220"/>
          </a:xfrm>
          <a:prstGeom prst="rect">
            <a:avLst/>
          </a:prstGeom>
          <a:solidFill>
            <a:srgbClr val="1D2C5D">
              <a:alpha val="91765"/>
            </a:srgbClr>
          </a:solidFill>
        </p:spPr>
        <p:txBody>
          <a:bodyPr wrap="square" rtlCol="0">
            <a:spAutoFit/>
          </a:bodyPr>
          <a:lstStyle/>
          <a:p>
            <a:r>
              <a:rPr lang="en-US" sz="2800" b="1" dirty="0">
                <a:solidFill>
                  <a:schemeClr val="bg1"/>
                </a:solidFill>
                <a:latin typeface="Raleway" panose="020B0503030101060003" pitchFamily="34" charset="0"/>
              </a:rPr>
              <a:t>    Presenters</a:t>
            </a:r>
          </a:p>
        </p:txBody>
      </p:sp>
      <p:pic>
        <p:nvPicPr>
          <p:cNvPr id="1026" name="Picture 2" descr="Best Lawyers Award Badge">
            <a:extLst>
              <a:ext uri="{FF2B5EF4-FFF2-40B4-BE49-F238E27FC236}">
                <a16:creationId xmlns:a16="http://schemas.microsoft.com/office/drawing/2014/main" id="{4EA2A6EA-CF3A-4928-9428-06D807276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1" y="3229079"/>
            <a:ext cx="2098952" cy="63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8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a:xfrm>
            <a:off x="291766" y="235131"/>
            <a:ext cx="8166434" cy="791927"/>
          </a:xfrm>
        </p:spPr>
        <p:txBody>
          <a:bodyPr/>
          <a:lstStyle/>
          <a:p>
            <a:pPr algn="ctr"/>
            <a:r>
              <a:rPr lang="en-US" sz="3200" dirty="0"/>
              <a:t>Permanent Residence:  Two Stages</a:t>
            </a:r>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27058"/>
            <a:ext cx="8515684" cy="3592567"/>
          </a:xfrm>
          <a:prstGeom prst="rect">
            <a:avLst/>
          </a:prstGeom>
        </p:spPr>
        <p:txBody>
          <a:bodyPr/>
          <a:lstStyle/>
          <a:p>
            <a:pPr lvl="0" eaLnBrk="0" fontAlgn="base" hangingPunct="0">
              <a:spcBef>
                <a:spcPct val="20000"/>
              </a:spcBef>
              <a:spcAft>
                <a:spcPct val="0"/>
              </a:spcAft>
            </a:pPr>
            <a:r>
              <a:rPr lang="en-US" altLang="en-US" sz="3200" dirty="0">
                <a:solidFill>
                  <a:schemeClr val="accent2">
                    <a:lumMod val="75000"/>
                  </a:schemeClr>
                </a:solidFill>
                <a:latin typeface="Century Gothic" panose="020B0502020202020204" pitchFamily="34" charset="0"/>
                <a:ea typeface="+mn-ea"/>
                <a:cs typeface="+mn-cs"/>
              </a:rPr>
              <a:t>1. </a:t>
            </a:r>
            <a:r>
              <a:rPr lang="en-US" altLang="en-US" sz="2400" dirty="0">
                <a:solidFill>
                  <a:schemeClr val="accent2">
                    <a:lumMod val="75000"/>
                  </a:schemeClr>
                </a:solidFill>
                <a:latin typeface="Century Gothic" panose="020B0502020202020204" pitchFamily="34" charset="0"/>
                <a:ea typeface="+mn-ea"/>
                <a:cs typeface="+mn-cs"/>
              </a:rPr>
              <a:t>Immigrant Visa </a:t>
            </a:r>
          </a:p>
          <a:p>
            <a:pPr marL="742950" lvl="1" indent="-285750" eaLnBrk="0" fontAlgn="base" hangingPunct="0">
              <a:spcBef>
                <a:spcPct val="20000"/>
              </a:spcBef>
              <a:spcAft>
                <a:spcPct val="0"/>
              </a:spcAft>
              <a:buFontTx/>
              <a:buChar char="-"/>
            </a:pPr>
            <a:r>
              <a:rPr lang="en-US" altLang="en-US" sz="2400" dirty="0">
                <a:solidFill>
                  <a:schemeClr val="accent2">
                    <a:lumMod val="75000"/>
                  </a:schemeClr>
                </a:solidFill>
                <a:latin typeface="Century Gothic" panose="020B0502020202020204" pitchFamily="34" charset="0"/>
              </a:rPr>
              <a:t>Forms the </a:t>
            </a:r>
            <a:r>
              <a:rPr lang="en-US" altLang="en-US" sz="2400" u="sng" dirty="0">
                <a:solidFill>
                  <a:schemeClr val="accent2">
                    <a:lumMod val="75000"/>
                  </a:schemeClr>
                </a:solidFill>
                <a:latin typeface="Century Gothic" panose="020B0502020202020204" pitchFamily="34" charset="0"/>
              </a:rPr>
              <a:t>basis</a:t>
            </a:r>
            <a:r>
              <a:rPr lang="en-US" altLang="en-US" sz="2400" dirty="0">
                <a:solidFill>
                  <a:schemeClr val="accent2">
                    <a:lumMod val="75000"/>
                  </a:schemeClr>
                </a:solidFill>
                <a:latin typeface="Century Gothic" panose="020B0502020202020204" pitchFamily="34" charset="0"/>
              </a:rPr>
              <a:t> for immigration to the U.S.</a:t>
            </a:r>
          </a:p>
          <a:p>
            <a:pPr lvl="0" eaLnBrk="0" fontAlgn="base" hangingPunct="0">
              <a:spcBef>
                <a:spcPct val="20000"/>
              </a:spcBef>
              <a:spcAft>
                <a:spcPct val="0"/>
              </a:spcAft>
            </a:pPr>
            <a:endParaRPr lang="en-US" altLang="en-US" sz="2400" dirty="0">
              <a:solidFill>
                <a:schemeClr val="accent2">
                  <a:lumMod val="75000"/>
                </a:schemeClr>
              </a:solidFill>
              <a:latin typeface="Century Gothic" panose="020B0502020202020204" pitchFamily="34" charset="0"/>
              <a:ea typeface="+mn-ea"/>
              <a:cs typeface="+mn-cs"/>
            </a:endParaRPr>
          </a:p>
          <a:p>
            <a:pPr lvl="0" eaLnBrk="0" fontAlgn="base" hangingPunct="0">
              <a:spcBef>
                <a:spcPct val="20000"/>
              </a:spcBef>
              <a:spcAft>
                <a:spcPct val="0"/>
              </a:spcAft>
            </a:pPr>
            <a:r>
              <a:rPr lang="en-US" altLang="en-US" sz="2400" dirty="0">
                <a:solidFill>
                  <a:schemeClr val="accent2">
                    <a:lumMod val="75000"/>
                  </a:schemeClr>
                </a:solidFill>
                <a:latin typeface="Century Gothic" panose="020B0502020202020204" pitchFamily="34" charset="0"/>
                <a:ea typeface="+mn-ea"/>
                <a:cs typeface="+mn-cs"/>
              </a:rPr>
              <a:t>2. Adjustment of status (AOS) or consular processing</a:t>
            </a:r>
          </a:p>
          <a:p>
            <a:pPr marL="742950" lvl="1" indent="-285750" eaLnBrk="0" fontAlgn="base" hangingPunct="0">
              <a:spcBef>
                <a:spcPct val="20000"/>
              </a:spcBef>
              <a:spcAft>
                <a:spcPct val="0"/>
              </a:spcAft>
              <a:buFontTx/>
              <a:buChar char="-"/>
            </a:pPr>
            <a:r>
              <a:rPr lang="en-US" altLang="en-US" sz="2400" u="sng" dirty="0">
                <a:solidFill>
                  <a:schemeClr val="accent2">
                    <a:lumMod val="75000"/>
                  </a:schemeClr>
                </a:solidFill>
                <a:latin typeface="Century Gothic" panose="020B0502020202020204" pitchFamily="34" charset="0"/>
              </a:rPr>
              <a:t>Actual</a:t>
            </a:r>
            <a:r>
              <a:rPr lang="en-US" altLang="en-US" sz="2400" dirty="0">
                <a:solidFill>
                  <a:schemeClr val="accent2">
                    <a:lumMod val="75000"/>
                  </a:schemeClr>
                </a:solidFill>
                <a:latin typeface="Century Gothic" panose="020B0502020202020204" pitchFamily="34" charset="0"/>
              </a:rPr>
              <a:t> immigration</a:t>
            </a:r>
          </a:p>
          <a:p>
            <a:pPr marL="742950" lvl="1" indent="-285750" eaLnBrk="0" fontAlgn="base" hangingPunct="0">
              <a:spcBef>
                <a:spcPct val="20000"/>
              </a:spcBef>
              <a:spcAft>
                <a:spcPct val="0"/>
              </a:spcAft>
              <a:buFontTx/>
              <a:buChar char="-"/>
            </a:pPr>
            <a:r>
              <a:rPr lang="en-US" altLang="en-US" sz="2400" dirty="0">
                <a:solidFill>
                  <a:schemeClr val="accent2">
                    <a:lumMod val="75000"/>
                  </a:schemeClr>
                </a:solidFill>
                <a:latin typeface="Century Gothic" panose="020B0502020202020204" pitchFamily="34" charset="0"/>
              </a:rPr>
              <a:t>Quota backlogs occur prior to this stage</a:t>
            </a:r>
          </a:p>
          <a:p>
            <a:endParaRPr lang="en-US" dirty="0"/>
          </a:p>
        </p:txBody>
      </p:sp>
    </p:spTree>
    <p:extLst>
      <p:ext uri="{BB962C8B-B14F-4D97-AF65-F5344CB8AC3E}">
        <p14:creationId xmlns:p14="http://schemas.microsoft.com/office/powerpoint/2010/main" val="2612459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200" dirty="0"/>
              <a:t>Basis for Immigration </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285750" indent="-285750">
              <a:buFont typeface="Arial" panose="020B0604020202020204" pitchFamily="34" charset="0"/>
              <a:buChar char="•"/>
            </a:pPr>
            <a:r>
              <a:rPr lang="en-US" altLang="en-US" sz="2400" dirty="0">
                <a:solidFill>
                  <a:schemeClr val="accent2">
                    <a:lumMod val="75000"/>
                  </a:schemeClr>
                </a:solidFill>
                <a:latin typeface="Century Gothic" panose="020B0502020202020204" pitchFamily="34" charset="0"/>
              </a:rPr>
              <a:t>Employment-based (EB)</a:t>
            </a:r>
          </a:p>
          <a:p>
            <a:endParaRPr lang="en-US" altLang="en-US" sz="2400" dirty="0">
              <a:solidFill>
                <a:schemeClr val="accent2">
                  <a:lumMod val="75000"/>
                </a:schemeClr>
              </a:solidFill>
              <a:latin typeface="Century Gothic" panose="020B0502020202020204" pitchFamily="34" charset="0"/>
            </a:endParaRPr>
          </a:p>
          <a:p>
            <a:pPr>
              <a:buFont typeface="Wingdings" panose="05000000000000000000" pitchFamily="2" charset="2"/>
              <a:buChar char="Ø"/>
            </a:pPr>
            <a:r>
              <a:rPr lang="en-US" altLang="en-US" sz="2000" dirty="0">
                <a:solidFill>
                  <a:schemeClr val="accent2">
                    <a:lumMod val="75000"/>
                  </a:schemeClr>
                </a:solidFill>
                <a:latin typeface="Century Gothic" panose="020B0502020202020204" pitchFamily="34" charset="0"/>
              </a:rPr>
              <a:t>National Interest Waiver (NIW)</a:t>
            </a:r>
          </a:p>
          <a:p>
            <a:pPr>
              <a:buFont typeface="Wingdings" panose="05000000000000000000" pitchFamily="2" charset="2"/>
              <a:buChar char="Ø"/>
            </a:pPr>
            <a:r>
              <a:rPr lang="en-US" altLang="en-US" sz="2000" dirty="0">
                <a:solidFill>
                  <a:schemeClr val="accent2">
                    <a:lumMod val="75000"/>
                  </a:schemeClr>
                </a:solidFill>
                <a:latin typeface="Century Gothic" panose="020B0502020202020204" pitchFamily="34" charset="0"/>
              </a:rPr>
              <a:t>Alien of Extraordinary Ability (EB-1A)</a:t>
            </a:r>
          </a:p>
          <a:p>
            <a:pPr>
              <a:buFont typeface="Wingdings" panose="05000000000000000000" pitchFamily="2" charset="2"/>
              <a:buChar char="Ø"/>
            </a:pPr>
            <a:r>
              <a:rPr lang="en-US" altLang="en-US" sz="2000" dirty="0">
                <a:solidFill>
                  <a:schemeClr val="accent2">
                    <a:lumMod val="75000"/>
                  </a:schemeClr>
                </a:solidFill>
                <a:latin typeface="Century Gothic" panose="020B0502020202020204" pitchFamily="34" charset="0"/>
              </a:rPr>
              <a:t>Investment green cards (EB-5)</a:t>
            </a:r>
          </a:p>
          <a:p>
            <a:endParaRPr lang="en-US" altLang="en-US" sz="2400" dirty="0">
              <a:solidFill>
                <a:schemeClr val="accent2">
                  <a:lumMod val="75000"/>
                </a:schemeClr>
              </a:solidFill>
              <a:latin typeface="Century Gothic" panose="020B0502020202020204" pitchFamily="34" charset="0"/>
            </a:endParaRPr>
          </a:p>
          <a:p>
            <a:pPr marL="285750" indent="-285750">
              <a:buFont typeface="Arial" panose="020B0604020202020204" pitchFamily="34" charset="0"/>
              <a:buChar char="•"/>
            </a:pPr>
            <a:r>
              <a:rPr lang="en-US" altLang="en-US" sz="2400" dirty="0">
                <a:solidFill>
                  <a:schemeClr val="accent2">
                    <a:lumMod val="75000"/>
                  </a:schemeClr>
                </a:solidFill>
                <a:latin typeface="Century Gothic" panose="020B0502020202020204" pitchFamily="34" charset="0"/>
              </a:rPr>
              <a:t>Family-based (FB)</a:t>
            </a:r>
          </a:p>
          <a:p>
            <a:endParaRPr lang="en-US" altLang="en-US" sz="2400" dirty="0">
              <a:solidFill>
                <a:schemeClr val="accent2">
                  <a:lumMod val="75000"/>
                </a:schemeClr>
              </a:solidFill>
              <a:latin typeface="Century Gothic" panose="020B0502020202020204" pitchFamily="34" charset="0"/>
            </a:endParaRPr>
          </a:p>
          <a:p>
            <a:pPr marL="285750" indent="-285750">
              <a:buFont typeface="Arial" panose="020B0604020202020204" pitchFamily="34" charset="0"/>
              <a:buChar char="•"/>
            </a:pPr>
            <a:r>
              <a:rPr lang="en-US" altLang="en-US" sz="2400" dirty="0">
                <a:solidFill>
                  <a:schemeClr val="accent2">
                    <a:lumMod val="75000"/>
                  </a:schemeClr>
                </a:solidFill>
                <a:latin typeface="Century Gothic" panose="020B0502020202020204" pitchFamily="34" charset="0"/>
              </a:rPr>
              <a:t>Green Card lottery (DV)</a:t>
            </a:r>
          </a:p>
          <a:p>
            <a:endParaRPr lang="en-US" dirty="0"/>
          </a:p>
        </p:txBody>
      </p:sp>
    </p:spTree>
    <p:extLst>
      <p:ext uri="{BB962C8B-B14F-4D97-AF65-F5344CB8AC3E}">
        <p14:creationId xmlns:p14="http://schemas.microsoft.com/office/powerpoint/2010/main" val="1674443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FAB1-BB35-41F1-9D30-F053C3B57F6F}"/>
              </a:ext>
            </a:extLst>
          </p:cNvPr>
          <p:cNvSpPr>
            <a:spLocks noGrp="1"/>
          </p:cNvSpPr>
          <p:nvPr>
            <p:ph type="title"/>
          </p:nvPr>
        </p:nvSpPr>
        <p:spPr/>
        <p:txBody>
          <a:bodyPr/>
          <a:lstStyle/>
          <a:p>
            <a:pPr algn="ctr"/>
            <a:r>
              <a:rPr lang="en-US" altLang="en-US" sz="3200" dirty="0"/>
              <a:t>General Green Card Process</a:t>
            </a:r>
            <a:endParaRPr lang="en-US" sz="3200" dirty="0"/>
          </a:p>
        </p:txBody>
      </p:sp>
      <p:sp>
        <p:nvSpPr>
          <p:cNvPr id="3" name="Text Placeholder 2">
            <a:extLst>
              <a:ext uri="{FF2B5EF4-FFF2-40B4-BE49-F238E27FC236}">
                <a16:creationId xmlns:a16="http://schemas.microsoft.com/office/drawing/2014/main" id="{A0AD33C2-2528-43B9-9CAD-198333BB5C67}"/>
              </a:ext>
            </a:extLst>
          </p:cNvPr>
          <p:cNvSpPr>
            <a:spLocks noGrp="1"/>
          </p:cNvSpPr>
          <p:nvPr>
            <p:ph type="body" sz="quarter" idx="4294967295"/>
          </p:nvPr>
        </p:nvSpPr>
        <p:spPr>
          <a:xfrm>
            <a:off x="291766" y="1004888"/>
            <a:ext cx="8515684" cy="3614737"/>
          </a:xfrm>
          <a:prstGeom prst="rect">
            <a:avLst/>
          </a:prstGeom>
        </p:spPr>
        <p:txBody>
          <a:bodyPr/>
          <a:lstStyle/>
          <a:p>
            <a:pPr marL="342900" indent="-342900">
              <a:buFont typeface="Arial" panose="020B0604020202020204" pitchFamily="34" charset="0"/>
              <a:buChar char="•"/>
            </a:pPr>
            <a:r>
              <a:rPr lang="en-US" altLang="en-US" sz="1850" dirty="0">
                <a:solidFill>
                  <a:schemeClr val="accent2">
                    <a:lumMod val="75000"/>
                  </a:schemeClr>
                </a:solidFill>
                <a:latin typeface="Century Gothic" panose="020B0502020202020204" pitchFamily="34" charset="0"/>
              </a:rPr>
              <a:t>Step 1: I-140/I-130 Immigrant visa petition</a:t>
            </a:r>
          </a:p>
          <a:p>
            <a:pPr marL="342900" indent="-342900">
              <a:buFont typeface="Arial" panose="020B0604020202020204" pitchFamily="34" charset="0"/>
              <a:buChar char="•"/>
            </a:pPr>
            <a:r>
              <a:rPr lang="en-US" altLang="en-US" sz="1850" dirty="0">
                <a:solidFill>
                  <a:schemeClr val="accent2">
                    <a:lumMod val="75000"/>
                  </a:schemeClr>
                </a:solidFill>
                <a:latin typeface="Century Gothic" panose="020B0502020202020204" pitchFamily="34" charset="0"/>
              </a:rPr>
              <a:t>Step 2: I-485 Application to Adjust Status.  Within 180 days of filing:</a:t>
            </a:r>
          </a:p>
          <a:p>
            <a:pPr lvl="4" indent="-1717675"/>
            <a:r>
              <a:rPr lang="en-US" altLang="en-US" sz="1850" dirty="0">
                <a:solidFill>
                  <a:schemeClr val="accent2">
                    <a:lumMod val="75000"/>
                  </a:schemeClr>
                </a:solidFill>
                <a:latin typeface="Century Gothic" panose="020B0502020202020204" pitchFamily="34" charset="0"/>
              </a:rPr>
              <a:t>            - Employment Authorization Document (EAD) </a:t>
            </a:r>
          </a:p>
          <a:p>
            <a:pPr lvl="4" indent="-1717675"/>
            <a:r>
              <a:rPr lang="en-US" altLang="en-US" sz="1850" dirty="0">
                <a:solidFill>
                  <a:schemeClr val="accent2">
                    <a:lumMod val="75000"/>
                  </a:schemeClr>
                </a:solidFill>
                <a:latin typeface="Century Gothic" panose="020B0502020202020204" pitchFamily="34" charset="0"/>
              </a:rPr>
              <a:t>            - Advance Parole travel document (AP) and travel restrictions</a:t>
            </a:r>
          </a:p>
          <a:p>
            <a:pPr marL="342900" indent="-342900">
              <a:buFont typeface="Arial" panose="020B0604020202020204" pitchFamily="34" charset="0"/>
              <a:buChar char="•"/>
            </a:pPr>
            <a:r>
              <a:rPr lang="en-US" altLang="en-US" sz="1850" dirty="0">
                <a:solidFill>
                  <a:schemeClr val="accent2">
                    <a:lumMod val="75000"/>
                  </a:schemeClr>
                </a:solidFill>
                <a:latin typeface="Century Gothic" panose="020B0502020202020204" pitchFamily="34" charset="0"/>
              </a:rPr>
              <a:t>I-140 and I-485 can be filed concurrently for certain employment-based categories.</a:t>
            </a:r>
          </a:p>
          <a:p>
            <a:pPr marL="342900" indent="-342900">
              <a:buFont typeface="Arial" panose="020B0604020202020204" pitchFamily="34" charset="0"/>
              <a:buChar char="•"/>
            </a:pPr>
            <a:r>
              <a:rPr lang="en-US" altLang="en-US" sz="1850" dirty="0">
                <a:solidFill>
                  <a:schemeClr val="accent2">
                    <a:lumMod val="75000"/>
                  </a:schemeClr>
                </a:solidFill>
                <a:latin typeface="Century Gothic" panose="020B0502020202020204" pitchFamily="34" charset="0"/>
              </a:rPr>
              <a:t>Can premium process (expedite) I-140 petitions in certain categories (EB-1; not NIW).  Regular processing:  approx. 12-14 months.</a:t>
            </a:r>
          </a:p>
          <a:p>
            <a:pPr marL="342900" indent="-342900">
              <a:buFont typeface="Arial" panose="020B0604020202020204" pitchFamily="34" charset="0"/>
              <a:buChar char="•"/>
            </a:pPr>
            <a:r>
              <a:rPr lang="en-US" altLang="en-US" sz="1850" dirty="0">
                <a:solidFill>
                  <a:schemeClr val="accent2">
                    <a:lumMod val="75000"/>
                  </a:schemeClr>
                </a:solidFill>
                <a:latin typeface="Century Gothic" panose="020B0502020202020204" pitchFamily="34" charset="0"/>
              </a:rPr>
              <a:t>I-485 </a:t>
            </a:r>
            <a:r>
              <a:rPr lang="en-US" altLang="en-US" sz="1850" i="1" dirty="0">
                <a:solidFill>
                  <a:schemeClr val="accent2">
                    <a:lumMod val="75000"/>
                  </a:schemeClr>
                </a:solidFill>
                <a:latin typeface="Century Gothic" panose="020B0502020202020204" pitchFamily="34" charset="0"/>
              </a:rPr>
              <a:t>cannot</a:t>
            </a:r>
            <a:r>
              <a:rPr lang="en-US" altLang="en-US" sz="1850" dirty="0">
                <a:solidFill>
                  <a:schemeClr val="accent2">
                    <a:lumMod val="75000"/>
                  </a:schemeClr>
                </a:solidFill>
                <a:latin typeface="Century Gothic" panose="020B0502020202020204" pitchFamily="34" charset="0"/>
              </a:rPr>
              <a:t> be premium processed (although there are some limited expedited criteria).  Regular processing:  approx. 8-10 months --- </a:t>
            </a:r>
            <a:r>
              <a:rPr lang="en-US" altLang="en-US" sz="1850" b="1" dirty="0">
                <a:solidFill>
                  <a:srgbClr val="FF0000"/>
                </a:solidFill>
                <a:latin typeface="Century Gothic" panose="020B0502020202020204" pitchFamily="34" charset="0"/>
              </a:rPr>
              <a:t>INTERVIEWS!</a:t>
            </a:r>
          </a:p>
          <a:p>
            <a:pPr marL="342900" indent="-342900">
              <a:buFont typeface="Arial" panose="020B0604020202020204" pitchFamily="34" charset="0"/>
              <a:buChar char="•"/>
            </a:pPr>
            <a:r>
              <a:rPr lang="en-US" altLang="en-US" sz="1850" dirty="0">
                <a:solidFill>
                  <a:schemeClr val="accent2">
                    <a:lumMod val="75000"/>
                  </a:schemeClr>
                </a:solidFill>
                <a:latin typeface="Century Gothic" panose="020B0502020202020204" pitchFamily="34" charset="0"/>
              </a:rPr>
              <a:t>Processing times do change!</a:t>
            </a:r>
          </a:p>
          <a:p>
            <a:endParaRPr lang="en-US" dirty="0"/>
          </a:p>
        </p:txBody>
      </p:sp>
    </p:spTree>
    <p:extLst>
      <p:ext uri="{BB962C8B-B14F-4D97-AF65-F5344CB8AC3E}">
        <p14:creationId xmlns:p14="http://schemas.microsoft.com/office/powerpoint/2010/main" val="2095136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99780D4A-2259-4384-A3EA-08D44ED810B2}"/>
              </a:ext>
            </a:extLst>
          </p:cNvPr>
          <p:cNvSpPr>
            <a:spLocks noGrp="1"/>
          </p:cNvSpPr>
          <p:nvPr>
            <p:ph type="title"/>
          </p:nvPr>
        </p:nvSpPr>
        <p:spPr/>
        <p:txBody>
          <a:bodyPr/>
          <a:lstStyle/>
          <a:p>
            <a:pPr algn="ctr"/>
            <a:r>
              <a:rPr lang="en-US" altLang="en-US" sz="3200" dirty="0"/>
              <a:t>Visa Bulletin – APRIL 2021 (Final Action)</a:t>
            </a:r>
          </a:p>
        </p:txBody>
      </p:sp>
      <p:graphicFrame>
        <p:nvGraphicFramePr>
          <p:cNvPr id="4" name="Content Placeholder 3">
            <a:extLst>
              <a:ext uri="{FF2B5EF4-FFF2-40B4-BE49-F238E27FC236}">
                <a16:creationId xmlns:a16="http://schemas.microsoft.com/office/drawing/2014/main" id="{75463F35-8523-48C9-B2D2-521039712536}"/>
              </a:ext>
            </a:extLst>
          </p:cNvPr>
          <p:cNvGraphicFramePr>
            <a:graphicFrameLocks noGrp="1"/>
          </p:cNvGraphicFramePr>
          <p:nvPr>
            <p:ph sz="quarter" idx="10"/>
            <p:extLst>
              <p:ext uri="{D42A27DB-BD31-4B8C-83A1-F6EECF244321}">
                <p14:modId xmlns:p14="http://schemas.microsoft.com/office/powerpoint/2010/main" val="1660216754"/>
              </p:ext>
            </p:extLst>
          </p:nvPr>
        </p:nvGraphicFramePr>
        <p:xfrm>
          <a:off x="292100" y="1011236"/>
          <a:ext cx="8599489" cy="3392322"/>
        </p:xfrm>
        <a:graphic>
          <a:graphicData uri="http://schemas.openxmlformats.org/drawingml/2006/table">
            <a:tbl>
              <a:tblPr/>
              <a:tblGrid>
                <a:gridCol w="1476681">
                  <a:extLst>
                    <a:ext uri="{9D8B030D-6E8A-4147-A177-3AD203B41FA5}">
                      <a16:colId xmlns:a16="http://schemas.microsoft.com/office/drawing/2014/main" val="20000"/>
                    </a:ext>
                  </a:extLst>
                </a:gridCol>
                <a:gridCol w="1744440">
                  <a:extLst>
                    <a:ext uri="{9D8B030D-6E8A-4147-A177-3AD203B41FA5}">
                      <a16:colId xmlns:a16="http://schemas.microsoft.com/office/drawing/2014/main" val="20001"/>
                    </a:ext>
                  </a:extLst>
                </a:gridCol>
                <a:gridCol w="1556372">
                  <a:extLst>
                    <a:ext uri="{9D8B030D-6E8A-4147-A177-3AD203B41FA5}">
                      <a16:colId xmlns:a16="http://schemas.microsoft.com/office/drawing/2014/main" val="20002"/>
                    </a:ext>
                  </a:extLst>
                </a:gridCol>
                <a:gridCol w="1622951">
                  <a:extLst>
                    <a:ext uri="{9D8B030D-6E8A-4147-A177-3AD203B41FA5}">
                      <a16:colId xmlns:a16="http://schemas.microsoft.com/office/drawing/2014/main" val="20003"/>
                    </a:ext>
                  </a:extLst>
                </a:gridCol>
                <a:gridCol w="2199045">
                  <a:extLst>
                    <a:ext uri="{9D8B030D-6E8A-4147-A177-3AD203B41FA5}">
                      <a16:colId xmlns:a16="http://schemas.microsoft.com/office/drawing/2014/main" val="20004"/>
                    </a:ext>
                  </a:extLst>
                </a:gridCol>
              </a:tblGrid>
              <a:tr h="1941658">
                <a:tc>
                  <a:txBody>
                    <a:bodyPr/>
                    <a:lstStyle/>
                    <a:p>
                      <a:pPr fontAlgn="base"/>
                      <a:r>
                        <a:rPr lang="en-US" sz="1600" b="1" i="0" dirty="0">
                          <a:solidFill>
                            <a:srgbClr val="5E5E5E"/>
                          </a:solidFill>
                          <a:effectLst/>
                          <a:latin typeface="Verdana"/>
                        </a:rPr>
                        <a:t>Employment</a:t>
                      </a:r>
                      <a:br>
                        <a:rPr lang="en-US" sz="1600" b="1" i="0" dirty="0">
                          <a:solidFill>
                            <a:srgbClr val="5E5E5E"/>
                          </a:solidFill>
                          <a:effectLst/>
                          <a:latin typeface="Verdana"/>
                        </a:rPr>
                      </a:br>
                      <a:r>
                        <a:rPr lang="en-US" sz="1600" b="1" i="0" dirty="0">
                          <a:solidFill>
                            <a:srgbClr val="5E5E5E"/>
                          </a:solidFill>
                          <a:effectLst/>
                          <a:latin typeface="Verdana"/>
                        </a:rPr>
                        <a:t>based</a:t>
                      </a:r>
                      <a:endParaRPr lang="en-US" sz="1600" b="0" i="0" dirty="0">
                        <a:solidFill>
                          <a:srgbClr val="5E5E5E"/>
                        </a:solidFill>
                        <a:effectLst/>
                        <a:latin typeface="Verdana"/>
                      </a:endParaRP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algn="l" fontAlgn="base"/>
                      <a:r>
                        <a:rPr lang="en-US" sz="1400" b="1" i="0" dirty="0">
                          <a:solidFill>
                            <a:srgbClr val="5E5E5E"/>
                          </a:solidFill>
                          <a:effectLst/>
                          <a:latin typeface="Verdana"/>
                        </a:rPr>
                        <a:t>All Chargeability </a:t>
                      </a:r>
                      <a:br>
                        <a:rPr lang="en-US" sz="1400" b="1" i="0" dirty="0">
                          <a:solidFill>
                            <a:srgbClr val="5E5E5E"/>
                          </a:solidFill>
                          <a:effectLst/>
                          <a:latin typeface="Verdana"/>
                        </a:rPr>
                      </a:br>
                      <a:r>
                        <a:rPr lang="en-US" sz="1400" b="1" i="0" dirty="0">
                          <a:solidFill>
                            <a:srgbClr val="5E5E5E"/>
                          </a:solidFill>
                          <a:effectLst/>
                          <a:latin typeface="Verdana"/>
                        </a:rPr>
                        <a:t>Areas (Except</a:t>
                      </a:r>
                      <a:br>
                        <a:rPr lang="en-US" sz="1400" b="1" i="0" dirty="0">
                          <a:solidFill>
                            <a:srgbClr val="5E5E5E"/>
                          </a:solidFill>
                          <a:effectLst/>
                          <a:latin typeface="Verdana"/>
                        </a:rPr>
                      </a:br>
                      <a:r>
                        <a:rPr lang="en-US" sz="1400" b="1" i="0" dirty="0">
                          <a:solidFill>
                            <a:srgbClr val="5E5E5E"/>
                          </a:solidFill>
                          <a:effectLst/>
                          <a:latin typeface="Verdana"/>
                        </a:rPr>
                        <a:t>Those Listed)</a:t>
                      </a:r>
                      <a:endParaRPr lang="en-US" sz="1400" b="0" i="0" dirty="0">
                        <a:solidFill>
                          <a:srgbClr val="5E5E5E"/>
                        </a:solidFill>
                        <a:effectLst/>
                        <a:latin typeface="Verdana"/>
                      </a:endParaRP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algn="l" fontAlgn="base"/>
                      <a:r>
                        <a:rPr lang="en-US" sz="1600" b="1" i="0" dirty="0">
                          <a:solidFill>
                            <a:srgbClr val="5E5E5E"/>
                          </a:solidFill>
                          <a:effectLst/>
                          <a:latin typeface="Verdana"/>
                        </a:rPr>
                        <a:t>CHINA -</a:t>
                      </a:r>
                      <a:br>
                        <a:rPr lang="en-US" sz="1600" b="1" i="0" dirty="0">
                          <a:solidFill>
                            <a:srgbClr val="5E5E5E"/>
                          </a:solidFill>
                          <a:effectLst/>
                          <a:latin typeface="Verdana"/>
                        </a:rPr>
                      </a:br>
                      <a:r>
                        <a:rPr lang="en-US" sz="1600" b="1" i="0" dirty="0">
                          <a:solidFill>
                            <a:srgbClr val="5E5E5E"/>
                          </a:solidFill>
                          <a:effectLst/>
                          <a:latin typeface="Verdana"/>
                        </a:rPr>
                        <a:t>mainland </a:t>
                      </a:r>
                      <a:br>
                        <a:rPr lang="en-US" sz="1600" b="1" i="0" dirty="0">
                          <a:solidFill>
                            <a:srgbClr val="5E5E5E"/>
                          </a:solidFill>
                          <a:effectLst/>
                          <a:latin typeface="Verdana"/>
                        </a:rPr>
                      </a:br>
                      <a:r>
                        <a:rPr lang="en-US" sz="1600" b="1" i="0" dirty="0">
                          <a:solidFill>
                            <a:srgbClr val="5E5E5E"/>
                          </a:solidFill>
                          <a:effectLst/>
                          <a:latin typeface="Verdana"/>
                        </a:rPr>
                        <a:t>born</a:t>
                      </a:r>
                      <a:endParaRPr lang="en-US" sz="1600" b="0" i="0" dirty="0">
                        <a:solidFill>
                          <a:srgbClr val="5E5E5E"/>
                        </a:solidFill>
                        <a:effectLst/>
                        <a:latin typeface="Verdana"/>
                      </a:endParaRP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600" b="1" i="0" dirty="0">
                          <a:solidFill>
                            <a:srgbClr val="5E5E5E"/>
                          </a:solidFill>
                          <a:effectLst/>
                          <a:latin typeface="Verdana"/>
                        </a:rPr>
                        <a:t>INDIA</a:t>
                      </a:r>
                      <a:endParaRPr lang="en-US" sz="900" b="0" i="0" dirty="0">
                        <a:solidFill>
                          <a:srgbClr val="5E5E5E"/>
                        </a:solidFill>
                        <a:effectLst/>
                        <a:latin typeface="Verdana"/>
                      </a:endParaRP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600" b="1" i="0" dirty="0">
                          <a:solidFill>
                            <a:srgbClr val="5E5E5E"/>
                          </a:solidFill>
                          <a:effectLst/>
                          <a:latin typeface="Verdana"/>
                        </a:rPr>
                        <a:t>PHILIPPINES</a:t>
                      </a:r>
                      <a:endParaRPr lang="en-US" sz="1600" b="0" i="0" dirty="0">
                        <a:solidFill>
                          <a:srgbClr val="5E5E5E"/>
                        </a:solidFill>
                        <a:effectLst/>
                        <a:latin typeface="Verdana"/>
                      </a:endParaRP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42774">
                <a:tc>
                  <a:txBody>
                    <a:bodyPr/>
                    <a:lstStyle/>
                    <a:p>
                      <a:pPr fontAlgn="base"/>
                      <a:r>
                        <a:rPr lang="en-US" sz="1200" b="0" i="0" dirty="0">
                          <a:solidFill>
                            <a:srgbClr val="FF0000"/>
                          </a:solidFill>
                          <a:effectLst/>
                          <a:latin typeface="Verdana"/>
                        </a:rPr>
                        <a:t>1</a:t>
                      </a:r>
                      <a:r>
                        <a:rPr lang="en-US" sz="1200" b="0" i="0" baseline="30000" dirty="0">
                          <a:solidFill>
                            <a:srgbClr val="FF0000"/>
                          </a:solidFill>
                          <a:effectLst/>
                          <a:latin typeface="Verdana"/>
                        </a:rPr>
                        <a:t>st</a:t>
                      </a:r>
                      <a:endParaRPr lang="en-US" sz="1200" b="0" i="0" dirty="0">
                        <a:solidFill>
                          <a:srgbClr val="FF0000"/>
                        </a:solidFill>
                        <a:effectLst/>
                        <a:latin typeface="Verdana"/>
                      </a:endParaRP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FF0000"/>
                          </a:solidFill>
                          <a:effectLst/>
                          <a:latin typeface="Verdana"/>
                        </a:rPr>
                        <a:t>C</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FF0000"/>
                          </a:solidFill>
                          <a:effectLst/>
                          <a:latin typeface="Verdana"/>
                        </a:rPr>
                        <a:t>C</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FF0000"/>
                          </a:solidFill>
                          <a:effectLst/>
                          <a:latin typeface="Verdana"/>
                        </a:rPr>
                        <a:t>C</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FF0000"/>
                          </a:solidFill>
                          <a:effectLst/>
                          <a:latin typeface="Verdana"/>
                        </a:rPr>
                        <a:t>C</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42774">
                <a:tc>
                  <a:txBody>
                    <a:bodyPr/>
                    <a:lstStyle/>
                    <a:p>
                      <a:pPr fontAlgn="base"/>
                      <a:r>
                        <a:rPr lang="en-US" sz="1200" b="0" i="0" dirty="0">
                          <a:solidFill>
                            <a:srgbClr val="0070C0"/>
                          </a:solidFill>
                          <a:effectLst/>
                          <a:latin typeface="Verdana"/>
                        </a:rPr>
                        <a:t>2nd</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0070C0"/>
                          </a:solidFill>
                          <a:effectLst/>
                          <a:latin typeface="Verdana"/>
                        </a:rPr>
                        <a:t>C</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0070C0"/>
                          </a:solidFill>
                          <a:effectLst/>
                          <a:latin typeface="Verdana"/>
                        </a:rPr>
                        <a:t>01SEP16</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0070C0"/>
                          </a:solidFill>
                          <a:effectLst/>
                          <a:latin typeface="Verdana"/>
                        </a:rPr>
                        <a:t>01MAY10</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0070C0"/>
                          </a:solidFill>
                          <a:effectLst/>
                          <a:latin typeface="Verdana"/>
                        </a:rPr>
                        <a:t>C</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42774">
                <a:tc>
                  <a:txBody>
                    <a:bodyPr/>
                    <a:lstStyle/>
                    <a:p>
                      <a:pPr fontAlgn="base"/>
                      <a:r>
                        <a:rPr lang="en-US" sz="1200" b="0" i="0" dirty="0">
                          <a:solidFill>
                            <a:srgbClr val="5E5E5E"/>
                          </a:solidFill>
                          <a:effectLst/>
                          <a:latin typeface="Verdana"/>
                        </a:rPr>
                        <a:t>3rd</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5E5E5E"/>
                          </a:solidFill>
                          <a:effectLst/>
                          <a:latin typeface="Verdana"/>
                        </a:rPr>
                        <a:t>C</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5E5E5E"/>
                          </a:solidFill>
                          <a:effectLst/>
                          <a:latin typeface="Verdana"/>
                        </a:rPr>
                        <a:t>15MAR18</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5E5E5E"/>
                          </a:solidFill>
                          <a:effectLst/>
                          <a:latin typeface="Verdana"/>
                        </a:rPr>
                        <a:t>01SEP10</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5E5E5E"/>
                          </a:solidFill>
                          <a:effectLst/>
                          <a:latin typeface="Verdana"/>
                        </a:rPr>
                        <a:t>C</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22342">
                <a:tc>
                  <a:txBody>
                    <a:bodyPr/>
                    <a:lstStyle/>
                    <a:p>
                      <a:pPr fontAlgn="base"/>
                      <a:r>
                        <a:rPr lang="en-US" sz="1200" b="0" i="0" dirty="0">
                          <a:solidFill>
                            <a:srgbClr val="5E5E5E"/>
                          </a:solidFill>
                          <a:effectLst/>
                          <a:latin typeface="Verdana"/>
                        </a:rPr>
                        <a:t>Other Workers</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5E5E5E"/>
                          </a:solidFill>
                          <a:effectLst/>
                          <a:latin typeface="Verdana"/>
                        </a:rPr>
                        <a:t>C</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5E5E5E"/>
                          </a:solidFill>
                          <a:effectLst/>
                          <a:latin typeface="Verdana"/>
                        </a:rPr>
                        <a:t>01JUN09</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5E5E5E"/>
                          </a:solidFill>
                          <a:effectLst/>
                          <a:latin typeface="Verdana"/>
                        </a:rPr>
                        <a:t>01SEP10</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tc>
                  <a:txBody>
                    <a:bodyPr/>
                    <a:lstStyle/>
                    <a:p>
                      <a:pPr fontAlgn="base"/>
                      <a:r>
                        <a:rPr lang="en-US" sz="1200" b="0" i="0" dirty="0">
                          <a:solidFill>
                            <a:srgbClr val="5E5E5E"/>
                          </a:solidFill>
                          <a:effectLst/>
                          <a:latin typeface="Verdana"/>
                        </a:rPr>
                        <a:t>C</a:t>
                      </a:r>
                    </a:p>
                  </a:txBody>
                  <a:tcPr marL="16286" marR="0" marT="17138" marB="1713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7209" name="Rectangle 1">
            <a:extLst>
              <a:ext uri="{FF2B5EF4-FFF2-40B4-BE49-F238E27FC236}">
                <a16:creationId xmlns:a16="http://schemas.microsoft.com/office/drawing/2014/main" id="{9F12B651-E52A-4FEE-98DE-DC7F5A5669EF}"/>
              </a:ext>
            </a:extLst>
          </p:cNvPr>
          <p:cNvSpPr>
            <a:spLocks noChangeArrowheads="1"/>
          </p:cNvSpPr>
          <p:nvPr/>
        </p:nvSpPr>
        <p:spPr bwMode="auto">
          <a:xfrm>
            <a:off x="3829050" y="442311"/>
            <a:ext cx="65" cy="715581"/>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br>
              <a:rPr lang="en-US" altLang="en-US" sz="900">
                <a:solidFill>
                  <a:srgbClr val="000000"/>
                </a:solidFill>
                <a:cs typeface="Times New Roman" panose="02020603050405020304" pitchFamily="18" charset="0"/>
              </a:rPr>
            </a:br>
            <a:endParaRPr lang="en-US" altLang="en-US" sz="450"/>
          </a:p>
          <a:p>
            <a:pPr>
              <a:spcBef>
                <a:spcPct val="0"/>
              </a:spcBef>
              <a:buFontTx/>
              <a:buNone/>
            </a:pPr>
            <a:br>
              <a:rPr lang="en-US" altLang="en-US" sz="900">
                <a:solidFill>
                  <a:srgbClr val="000000"/>
                </a:solidFill>
                <a:cs typeface="Times New Roman" panose="02020603050405020304" pitchFamily="18" charset="0"/>
              </a:rPr>
            </a:br>
            <a:endParaRPr lang="en-US" altLang="en-US" sz="2400"/>
          </a:p>
        </p:txBody>
      </p:sp>
    </p:spTree>
    <p:extLst>
      <p:ext uri="{BB962C8B-B14F-4D97-AF65-F5344CB8AC3E}">
        <p14:creationId xmlns:p14="http://schemas.microsoft.com/office/powerpoint/2010/main" val="2283492585"/>
      </p:ext>
    </p:extLst>
  </p:cSld>
  <p:clrMapOvr>
    <a:masterClrMapping/>
  </p:clrMapOvr>
</p:sld>
</file>

<file path=ppt/theme/theme1.xml><?xml version="1.0" encoding="utf-8"?>
<a:theme xmlns:a="http://schemas.openxmlformats.org/drawingml/2006/main" name="Geometric">
  <a:themeElements>
    <a:clrScheme name="Custom 3">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2A3990"/>
      </a:hlink>
      <a:folHlink>
        <a:srgbClr val="3949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3835</TotalTime>
  <Words>2272</Words>
  <Application>Microsoft Office PowerPoint</Application>
  <PresentationFormat>On-screen Show (16:9)</PresentationFormat>
  <Paragraphs>216</Paragraphs>
  <Slides>29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Symbol</vt:lpstr>
      <vt:lpstr>Roboto</vt:lpstr>
      <vt:lpstr>Times New Roman</vt:lpstr>
      <vt:lpstr>Arial</vt:lpstr>
      <vt:lpstr>Wingdings</vt:lpstr>
      <vt:lpstr>Raleway</vt:lpstr>
      <vt:lpstr>Century Gothic</vt:lpstr>
      <vt:lpstr>Verdana</vt:lpstr>
      <vt:lpstr>Geometric</vt:lpstr>
      <vt:lpstr>PowerPoint Presentation</vt:lpstr>
      <vt:lpstr>PowerPoint Presentation</vt:lpstr>
      <vt:lpstr> About Us</vt:lpstr>
      <vt:lpstr>PowerPoint Presentation</vt:lpstr>
      <vt:lpstr>PowerPoint Presentation</vt:lpstr>
      <vt:lpstr>Permanent Residence:  Two Stages</vt:lpstr>
      <vt:lpstr>Basis for Immigration </vt:lpstr>
      <vt:lpstr>General Green Card Process</vt:lpstr>
      <vt:lpstr>Visa Bulletin – APRIL 2021 (Final Action)</vt:lpstr>
      <vt:lpstr>EB-2 National Interest Waiver (NIW)</vt:lpstr>
      <vt:lpstr>Substantial Merit and National Importance</vt:lpstr>
      <vt:lpstr>Well Positioned to Advance Endeavor</vt:lpstr>
      <vt:lpstr>PowerPoint Presentation</vt:lpstr>
      <vt:lpstr>What Do You Have to Show?</vt:lpstr>
      <vt:lpstr>Evidence in Support of NIW</vt:lpstr>
      <vt:lpstr>Other Evidence for NIWs</vt:lpstr>
      <vt:lpstr>Prospective Nature of NIW</vt:lpstr>
      <vt:lpstr>Key NIW Processing Points </vt:lpstr>
      <vt:lpstr>Alien of Extraordinary Ability (EB-11/EB-1A) </vt:lpstr>
      <vt:lpstr>First Step:  EB-1 Criteria</vt:lpstr>
      <vt:lpstr>EB-1 Criteria (cont.)</vt:lpstr>
      <vt:lpstr>Comparable Evidence</vt:lpstr>
      <vt:lpstr>Second Step: Final Merits  </vt:lpstr>
      <vt:lpstr>Final Merits Issues</vt:lpstr>
      <vt:lpstr>Final Merits Issues (cont.)</vt:lpstr>
      <vt:lpstr>Requests for Evidence</vt:lpstr>
      <vt:lpstr>Adjustment of Status/Consular Processing Key Issues</vt:lpstr>
      <vt:lpstr>J-1 Subject?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Wolfsdorf Rosenthal LLP</dc:title>
  <dc:creator>Zara Najam</dc:creator>
  <cp:lastModifiedBy>Cliff Rosenthal</cp:lastModifiedBy>
  <cp:revision>471</cp:revision>
  <cp:lastPrinted>2017-11-28T22:34:52Z</cp:lastPrinted>
  <dcterms:modified xsi:type="dcterms:W3CDTF">2021-04-07T20:03:19Z</dcterms:modified>
</cp:coreProperties>
</file>